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8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9.xml" ContentType="application/vnd.openxmlformats-officedocument.drawingml.chartshapes+xml"/>
  <Override PartName="/ppt/charts/chart15.xml" ContentType="application/vnd.openxmlformats-officedocument.drawingml.chart+xml"/>
  <Override PartName="/ppt/drawings/drawing10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11.xml" ContentType="application/vnd.openxmlformats-officedocument.drawingml.chartshapes+xml"/>
  <Override PartName="/ppt/charts/chart19.xml" ContentType="application/vnd.openxmlformats-officedocument.drawingml.chart+xml"/>
  <Override PartName="/ppt/theme/themeOverride2.xml" ContentType="application/vnd.openxmlformats-officedocument.themeOverride+xml"/>
  <Override PartName="/ppt/drawings/drawing12.xml" ContentType="application/vnd.openxmlformats-officedocument.drawingml.chartshapes+xml"/>
  <Override PartName="/ppt/comments/comment1.xml" ContentType="application/vnd.openxmlformats-officedocument.presentationml.comments+xml"/>
  <Override PartName="/ppt/charts/chart20.xml" ContentType="application/vnd.openxmlformats-officedocument.drawingml.chart+xml"/>
  <Override PartName="/ppt/drawings/drawing13.xml" ContentType="application/vnd.openxmlformats-officedocument.drawingml.chartshapes+xml"/>
  <Override PartName="/ppt/charts/chart2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drawings/drawing1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3.xml" ContentType="application/vnd.openxmlformats-officedocument.drawingml.chart+xml"/>
  <Override PartName="/ppt/drawings/drawing15.xml" ContentType="application/vnd.openxmlformats-officedocument.drawingml.chartshapes+xml"/>
  <Override PartName="/ppt/charts/chart2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5.xml" ContentType="application/vnd.openxmlformats-officedocument.drawingml.chart+xml"/>
  <Override PartName="/ppt/drawings/drawing16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drawings/drawing17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1" r:id="rId2"/>
  </p:sldMasterIdLst>
  <p:notesMasterIdLst>
    <p:notesMasterId r:id="rId53"/>
  </p:notesMasterIdLst>
  <p:sldIdLst>
    <p:sldId id="256" r:id="rId3"/>
    <p:sldId id="257" r:id="rId4"/>
    <p:sldId id="327" r:id="rId5"/>
    <p:sldId id="384" r:id="rId6"/>
    <p:sldId id="385" r:id="rId7"/>
    <p:sldId id="362" r:id="rId8"/>
    <p:sldId id="386" r:id="rId9"/>
    <p:sldId id="442" r:id="rId10"/>
    <p:sldId id="438" r:id="rId11"/>
    <p:sldId id="334" r:id="rId12"/>
    <p:sldId id="335" r:id="rId13"/>
    <p:sldId id="383" r:id="rId14"/>
    <p:sldId id="340" r:id="rId15"/>
    <p:sldId id="355" r:id="rId16"/>
    <p:sldId id="341" r:id="rId17"/>
    <p:sldId id="343" r:id="rId18"/>
    <p:sldId id="344" r:id="rId19"/>
    <p:sldId id="345" r:id="rId20"/>
    <p:sldId id="415" r:id="rId21"/>
    <p:sldId id="387" r:id="rId22"/>
    <p:sldId id="388" r:id="rId23"/>
    <p:sldId id="440" r:id="rId24"/>
    <p:sldId id="441" r:id="rId25"/>
    <p:sldId id="427" r:id="rId26"/>
    <p:sldId id="436" r:id="rId27"/>
    <p:sldId id="433" r:id="rId28"/>
    <p:sldId id="421" r:id="rId29"/>
    <p:sldId id="423" r:id="rId30"/>
    <p:sldId id="429" r:id="rId31"/>
    <p:sldId id="390" r:id="rId32"/>
    <p:sldId id="391" r:id="rId33"/>
    <p:sldId id="395" r:id="rId34"/>
    <p:sldId id="396" r:id="rId35"/>
    <p:sldId id="397" r:id="rId36"/>
    <p:sldId id="398" r:id="rId37"/>
    <p:sldId id="408" r:id="rId38"/>
    <p:sldId id="419" r:id="rId39"/>
    <p:sldId id="411" r:id="rId40"/>
    <p:sldId id="412" r:id="rId41"/>
    <p:sldId id="413" r:id="rId42"/>
    <p:sldId id="414" r:id="rId43"/>
    <p:sldId id="434" r:id="rId44"/>
    <p:sldId id="437" r:id="rId45"/>
    <p:sldId id="404" r:id="rId46"/>
    <p:sldId id="401" r:id="rId47"/>
    <p:sldId id="402" r:id="rId48"/>
    <p:sldId id="403" r:id="rId49"/>
    <p:sldId id="294" r:id="rId50"/>
    <p:sldId id="354" r:id="rId51"/>
    <p:sldId id="296" r:id="rId52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u16-01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7FD"/>
    <a:srgbClr val="883FE9"/>
    <a:srgbClr val="BB51BB"/>
    <a:srgbClr val="B687DD"/>
    <a:srgbClr val="DC303C"/>
    <a:srgbClr val="F19437"/>
    <a:srgbClr val="64B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317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505149004997767E-2"/>
          <c:y val="0.32496483123496783"/>
          <c:w val="0.96680514094983871"/>
          <c:h val="0.49914592823019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4.5265716886583596E-3"/>
                  <c:y val="1.3056387143468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CE-4660-BE0F-CF7285D31A0F}"/>
                </c:ext>
              </c:extLst>
            </c:dLbl>
            <c:dLbl>
              <c:idx val="1"/>
              <c:layout>
                <c:manualLayout>
                  <c:x val="0"/>
                  <c:y val="7.8338322860808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CE-4660-BE0F-CF7285D31A0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6146.8</c:v>
                </c:pt>
                <c:pt idx="1">
                  <c:v>6185.9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CE-4660-BE0F-CF7285D31A0F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3.0177144591055733E-3"/>
                  <c:y val="1.5667664572161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CE-4660-BE0F-CF7285D31A0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Лист1!$B$3:$C$3</c:f>
              <c:numCache>
                <c:formatCode>0</c:formatCode>
                <c:ptCount val="2"/>
                <c:pt idx="0">
                  <c:v>6210</c:v>
                </c:pt>
                <c:pt idx="1">
                  <c:v>6134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CE-4660-BE0F-CF7285D31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987392"/>
        <c:axId val="33005568"/>
      </c:barChart>
      <c:catAx>
        <c:axId val="3298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3005568"/>
        <c:crosses val="autoZero"/>
        <c:auto val="1"/>
        <c:lblAlgn val="ctr"/>
        <c:lblOffset val="100"/>
        <c:noMultiLvlLbl val="0"/>
      </c:catAx>
      <c:valAx>
        <c:axId val="33005568"/>
        <c:scaling>
          <c:orientation val="minMax"/>
          <c:max val="6200"/>
          <c:min val="40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298739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48596974505205E-2"/>
          <c:y val="0.17288214304142638"/>
          <c:w val="0.96683654332804425"/>
          <c:h val="0.67092216034706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                                 факт</c:v>
                </c:pt>
                <c:pt idx="1">
                  <c:v>2023 год                          перв. план</c:v>
                </c:pt>
                <c:pt idx="2">
                  <c:v>2023 год                                   уточн. план</c:v>
                </c:pt>
                <c:pt idx="3">
                  <c:v>2023 год                              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25061</c:v>
                </c:pt>
                <c:pt idx="1">
                  <c:v>24838</c:v>
                </c:pt>
                <c:pt idx="2">
                  <c:v>20517.990000000002</c:v>
                </c:pt>
                <c:pt idx="3">
                  <c:v>20717.5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2B-48C6-9E53-D08A1DC2AA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148022400"/>
        <c:axId val="148023936"/>
      </c:barChart>
      <c:catAx>
        <c:axId val="14802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023936"/>
        <c:crosses val="autoZero"/>
        <c:auto val="1"/>
        <c:lblAlgn val="ctr"/>
        <c:lblOffset val="100"/>
        <c:noMultiLvlLbl val="0"/>
      </c:catAx>
      <c:valAx>
        <c:axId val="14802393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one"/>
        <c:crossAx val="14802240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190804248288712"/>
          <c:y val="0.14955894553141361"/>
          <c:w val="0.68773076139688183"/>
          <c:h val="0.401339451017643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аренды земли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277581364226272E-3"/>
                  <c:y val="-3.485412236722666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103 593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E0-419C-8C36-EF401D7AFB3E}"/>
                </c:ext>
              </c:extLst>
            </c:dLbl>
            <c:dLbl>
              <c:idx val="1"/>
              <c:layout>
                <c:manualLayout>
                  <c:x val="-2.8555162728452544E-3"/>
                  <c:y val="-3.224322208803278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102 432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E0-419C-8C36-EF401D7AFB3E}"/>
                </c:ext>
              </c:extLst>
            </c:dLbl>
            <c:dLbl>
              <c:idx val="2"/>
              <c:layout>
                <c:manualLayout>
                  <c:x val="4.2832744092678818E-3"/>
                  <c:y val="-1.98419828234047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123 221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E0-419C-8C36-EF401D7AFB3E}"/>
                </c:ext>
              </c:extLst>
            </c:dLbl>
            <c:dLbl>
              <c:idx val="3"/>
              <c:layout>
                <c:manualLayout>
                  <c:x val="1.4276457145222263E-3"/>
                  <c:y val="-1.611809573209890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127 130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9E0-419C-8C36-EF401D7AFB3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80224.751000000004</c:v>
                </c:pt>
                <c:pt idx="1">
                  <c:v>76092.600000000006</c:v>
                </c:pt>
                <c:pt idx="2">
                  <c:v>98200</c:v>
                </c:pt>
                <c:pt idx="3">
                  <c:v>101056.1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E0-419C-8C36-EF401D7AFB3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2022 год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факт</c:v>
                </c:pt>
              </c:strCache>
            </c:strRef>
          </c:cat>
          <c:val>
            <c:numRef>
              <c:f>Лист1!$B$3:$E$3</c:f>
              <c:numCache>
                <c:formatCode>#,##0</c:formatCode>
                <c:ptCount val="4"/>
                <c:pt idx="0">
                  <c:v>18126.571</c:v>
                </c:pt>
                <c:pt idx="1">
                  <c:v>19818.900000000001</c:v>
                </c:pt>
                <c:pt idx="2">
                  <c:v>16357</c:v>
                </c:pt>
                <c:pt idx="3">
                  <c:v>16920.25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E0-419C-8C36-EF401D7AFB3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Прочие доходы от использования имущества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cat>
            <c:strRef>
              <c:f>Лист1!$B$1:$E$1</c:f>
              <c:strCache>
                <c:ptCount val="4"/>
                <c:pt idx="0">
                  <c:v>2022 год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факт</c:v>
                </c:pt>
              </c:strCache>
            </c:strRef>
          </c:cat>
          <c:val>
            <c:numRef>
              <c:f>Лист1!$B$4:$E$4</c:f>
              <c:numCache>
                <c:formatCode>#,##0</c:formatCode>
                <c:ptCount val="4"/>
                <c:pt idx="0">
                  <c:v>5241.6409999999996</c:v>
                </c:pt>
                <c:pt idx="1">
                  <c:v>6520.9</c:v>
                </c:pt>
                <c:pt idx="2">
                  <c:v>8664.2099999999991</c:v>
                </c:pt>
                <c:pt idx="3">
                  <c:v>9154.02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E0-419C-8C36-EF401D7AF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169356672"/>
        <c:axId val="169358464"/>
      </c:barChart>
      <c:catAx>
        <c:axId val="16935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358464"/>
        <c:crosses val="autoZero"/>
        <c:auto val="1"/>
        <c:lblAlgn val="ctr"/>
        <c:lblOffset val="100"/>
        <c:noMultiLvlLbl val="0"/>
      </c:catAx>
      <c:valAx>
        <c:axId val="169358464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one"/>
        <c:crossAx val="169356672"/>
        <c:crosses val="autoZero"/>
        <c:crossBetween val="between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6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56026823230467E-2"/>
          <c:y val="0.16029086053025862"/>
          <c:w val="0.96683654332804425"/>
          <c:h val="0.62883199791544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                      факт</c:v>
                </c:pt>
                <c:pt idx="1">
                  <c:v>2023 год                              перв. план</c:v>
                </c:pt>
                <c:pt idx="2">
                  <c:v>2023 год                          уточн. план</c:v>
                </c:pt>
                <c:pt idx="3">
                  <c:v>2023 год                              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28385.857</c:v>
                </c:pt>
                <c:pt idx="1">
                  <c:v>32125.7</c:v>
                </c:pt>
                <c:pt idx="2">
                  <c:v>27661.3</c:v>
                </c:pt>
                <c:pt idx="3">
                  <c:v>28083.18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97-4AFA-AE4B-FDD0CEE3B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69030784"/>
        <c:axId val="169032320"/>
      </c:barChart>
      <c:catAx>
        <c:axId val="169030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032320"/>
        <c:crosses val="autoZero"/>
        <c:auto val="1"/>
        <c:lblAlgn val="ctr"/>
        <c:lblOffset val="100"/>
        <c:noMultiLvlLbl val="0"/>
      </c:catAx>
      <c:valAx>
        <c:axId val="16903232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one"/>
        <c:crossAx val="1690307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652352983697103"/>
          <c:y val="0.14850125756462465"/>
          <c:w val="0.67347647016302892"/>
          <c:h val="0.4225649113066149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Доходы от реализации имущества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5051638411100715E-3"/>
                  <c:y val="-0.46305192280222834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164 585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D31-49D2-8A16-F3D7456880CB}"/>
                </c:ext>
              </c:extLst>
            </c:dLbl>
            <c:dLbl>
              <c:idx val="1"/>
              <c:layout>
                <c:manualLayout>
                  <c:x val="-1.4798777411239379E-3"/>
                  <c:y val="-0.29638552065643498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102 532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D31-49D2-8A16-F3D7456880CB}"/>
                </c:ext>
              </c:extLst>
            </c:dLbl>
            <c:dLbl>
              <c:idx val="2"/>
              <c:layout>
                <c:manualLayout>
                  <c:x val="5.9132185709508157E-3"/>
                  <c:y val="-0.33861059088672685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117 395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D31-49D2-8A16-F3D7456880CB}"/>
                </c:ext>
              </c:extLst>
            </c:dLbl>
            <c:dLbl>
              <c:idx val="3"/>
              <c:layout>
                <c:manualLayout>
                  <c:x val="2.5169574179854242E-5"/>
                  <c:y val="-0.39583697049534178"/>
                </c:manualLayout>
              </c:layout>
              <c:tx>
                <c:rich>
                  <a:bodyPr/>
                  <a:lstStyle/>
                  <a:p>
                    <a:r>
                      <a:rPr lang="ru-RU" sz="1800" b="1" dirty="0"/>
                      <a:t>140 905</a:t>
                    </a:r>
                    <a:endParaRPr lang="ru-RU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D31-49D2-8A16-F3D7456880C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11117.977000000001</c:v>
                </c:pt>
                <c:pt idx="1">
                  <c:v>14161.3</c:v>
                </c:pt>
                <c:pt idx="2">
                  <c:v>4263</c:v>
                </c:pt>
                <c:pt idx="3">
                  <c:v>7286.75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D31-49D2-8A16-F3D7456880C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Доходы от продажи земли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2022 год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факт</c:v>
                </c:pt>
              </c:strCache>
            </c:strRef>
          </c:cat>
          <c:val>
            <c:numRef>
              <c:f>Лист1!$B$3:$E$3</c:f>
              <c:numCache>
                <c:formatCode>#,##0</c:formatCode>
                <c:ptCount val="4"/>
                <c:pt idx="0">
                  <c:v>124700.08900000001</c:v>
                </c:pt>
                <c:pt idx="1">
                  <c:v>63162.9</c:v>
                </c:pt>
                <c:pt idx="2">
                  <c:v>79931.91</c:v>
                </c:pt>
                <c:pt idx="3">
                  <c:v>98665.01999999999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D31-49D2-8A16-F3D7456880CB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Плата за увеличение площади земельных участков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2022 год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факт</c:v>
                </c:pt>
              </c:strCache>
            </c:strRef>
          </c:cat>
          <c:val>
            <c:numRef>
              <c:f>Лист1!$B$4:$E$4</c:f>
              <c:numCache>
                <c:formatCode>#,##0</c:formatCode>
                <c:ptCount val="4"/>
                <c:pt idx="0">
                  <c:v>28767.373</c:v>
                </c:pt>
                <c:pt idx="1">
                  <c:v>25207.4</c:v>
                </c:pt>
                <c:pt idx="2">
                  <c:v>33200</c:v>
                </c:pt>
                <c:pt idx="3">
                  <c:v>34952.910000000003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D31-49D2-8A16-F3D745688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169154048"/>
        <c:axId val="169155584"/>
      </c:barChart>
      <c:catAx>
        <c:axId val="169154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155584"/>
        <c:crosses val="autoZero"/>
        <c:auto val="1"/>
        <c:lblAlgn val="ctr"/>
        <c:lblOffset val="100"/>
        <c:noMultiLvlLbl val="0"/>
      </c:catAx>
      <c:valAx>
        <c:axId val="169155584"/>
        <c:scaling>
          <c:orientation val="minMax"/>
          <c:max val="18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#,##0" sourceLinked="1"/>
        <c:majorTickMark val="out"/>
        <c:minorTickMark val="none"/>
        <c:tickLblPos val="none"/>
        <c:crossAx val="169154048"/>
        <c:crosses val="autoZero"/>
        <c:crossBetween val="between"/>
      </c:valAx>
      <c:dTable>
        <c:showHorzBorder val="1"/>
        <c:showVertBorder val="1"/>
        <c:showOutline val="1"/>
        <c:showKeys val="0"/>
      </c:dTable>
    </c:plotArea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63705955781273E-2"/>
          <c:y val="0.18775550703706029"/>
          <c:w val="0.96683654332804425"/>
          <c:h val="0.667942491091972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912-4AFC-B39C-A9E86A3B134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2912-4AFC-B39C-A9E86A3B134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2912-4AFC-B39C-A9E86A3B134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2912-4AFC-B39C-A9E86A3B1346}"/>
              </c:ext>
            </c:extLst>
          </c:dPt>
          <c:dLbls>
            <c:dLbl>
              <c:idx val="0"/>
              <c:layout>
                <c:manualLayout>
                  <c:x val="-4.4584474648171404E-3"/>
                  <c:y val="5.45685896011554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12-4AFC-B39C-A9E86A3B1346}"/>
                </c:ext>
              </c:extLst>
            </c:dLbl>
            <c:dLbl>
              <c:idx val="3"/>
              <c:layout>
                <c:manualLayout>
                  <c:x val="7.5371492436263014E-3"/>
                  <c:y val="5.1704693505309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12-4AFC-B39C-A9E86A3B13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                  факт</c:v>
                </c:pt>
                <c:pt idx="1">
                  <c:v>2023 год                       перв. план</c:v>
                </c:pt>
                <c:pt idx="2">
                  <c:v>2023 год                   уточн. план</c:v>
                </c:pt>
                <c:pt idx="3">
                  <c:v>2023 год                      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27860.178</c:v>
                </c:pt>
                <c:pt idx="1">
                  <c:v>7141.2</c:v>
                </c:pt>
                <c:pt idx="2">
                  <c:v>7654.53</c:v>
                </c:pt>
                <c:pt idx="3">
                  <c:v>8351.48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912-4AFC-B39C-A9E86A3B1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9267200"/>
        <c:axId val="169268736"/>
      </c:barChart>
      <c:catAx>
        <c:axId val="16926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268736"/>
        <c:crosses val="autoZero"/>
        <c:auto val="1"/>
        <c:lblAlgn val="ctr"/>
        <c:lblOffset val="100"/>
        <c:noMultiLvlLbl val="0"/>
      </c:catAx>
      <c:valAx>
        <c:axId val="16926873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one"/>
        <c:crossAx val="16926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581728335977864E-2"/>
          <c:y val="4.9121392743143769E-2"/>
          <c:w val="0.96683654332804425"/>
          <c:h val="0.79946420428636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5371492436263014E-3"/>
                  <c:y val="0.1059987948667839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6 200 701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A84-4C25-BCE8-1F7716A45824}"/>
                </c:ext>
              </c:extLst>
            </c:dLbl>
            <c:dLbl>
              <c:idx val="1"/>
              <c:layout>
                <c:manualLayout>
                  <c:x val="-1.5074298487252604E-3"/>
                  <c:y val="9.565744902612212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5 773 620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A84-4C25-BCE8-1F7716A45824}"/>
                </c:ext>
              </c:extLst>
            </c:dLbl>
            <c:dLbl>
              <c:idx val="2"/>
              <c:layout>
                <c:manualLayout>
                  <c:x val="3.0148596974505209E-3"/>
                  <c:y val="9.04867761057911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6 389 917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A84-4C25-BCE8-1F7716A45824}"/>
                </c:ext>
              </c:extLst>
            </c:dLbl>
            <c:dLbl>
              <c:idx val="3"/>
              <c:layout>
                <c:manualLayout>
                  <c:x val="-3.0148596974505209E-3"/>
                  <c:y val="0.1059987948667839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6 133 938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A84-4C25-BCE8-1F7716A45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факт</c:v>
                </c:pt>
              </c:strCache>
            </c:strRef>
          </c:cat>
          <c:val>
            <c:numRef>
              <c:f>Лист1!$B$2:$E$2</c:f>
              <c:numCache>
                <c:formatCode>#\ ##0.0</c:formatCode>
                <c:ptCount val="4"/>
                <c:pt idx="0">
                  <c:v>6200701</c:v>
                </c:pt>
                <c:pt idx="1">
                  <c:v>5773620</c:v>
                </c:pt>
                <c:pt idx="2">
                  <c:v>6389917</c:v>
                </c:pt>
                <c:pt idx="3">
                  <c:v>6133938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1ED-4756-9C50-39B81CB3E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69938944"/>
        <c:axId val="169940480"/>
      </c:barChart>
      <c:catAx>
        <c:axId val="16993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940480"/>
        <c:crosses val="autoZero"/>
        <c:auto val="1"/>
        <c:lblAlgn val="ctr"/>
        <c:lblOffset val="100"/>
        <c:noMultiLvlLbl val="0"/>
      </c:catAx>
      <c:valAx>
        <c:axId val="169940480"/>
        <c:scaling>
          <c:orientation val="minMax"/>
          <c:max val="8000000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2.5626307428329425E-2"/>
              <c:y val="7.7560093804963842E-2"/>
            </c:manualLayout>
          </c:layout>
          <c:overlay val="0"/>
        </c:title>
        <c:numFmt formatCode="#\ ##0.0" sourceLinked="1"/>
        <c:majorTickMark val="out"/>
        <c:minorTickMark val="none"/>
        <c:tickLblPos val="none"/>
        <c:crossAx val="169938944"/>
        <c:crosses val="autoZero"/>
        <c:crossBetween val="between"/>
        <c:majorUnit val="1000000"/>
        <c:minorUnit val="1000000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073683689674068"/>
          <c:y val="0.14307542808623061"/>
          <c:w val="0.51938019958566628"/>
          <c:h val="0.839764894570499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0-D9E3-45E7-9638-FC9B9F1D6407}"/>
              </c:ext>
            </c:extLst>
          </c:dPt>
          <c:dPt>
            <c:idx val="1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1-D9E3-45E7-9638-FC9B9F1D6407}"/>
              </c:ext>
            </c:extLst>
          </c:dPt>
          <c:dPt>
            <c:idx val="2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2-D9E3-45E7-9638-FC9B9F1D6407}"/>
              </c:ext>
            </c:extLst>
          </c:dPt>
          <c:dPt>
            <c:idx val="3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3-D9E3-45E7-9638-FC9B9F1D6407}"/>
              </c:ext>
            </c:extLst>
          </c:dPt>
          <c:dPt>
            <c:idx val="4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4-D9E3-45E7-9638-FC9B9F1D6407}"/>
              </c:ext>
            </c:extLst>
          </c:dPt>
          <c:dPt>
            <c:idx val="5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5-D9E3-45E7-9638-FC9B9F1D6407}"/>
              </c:ext>
            </c:extLst>
          </c:dPt>
          <c:dPt>
            <c:idx val="6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6-D9E3-45E7-9638-FC9B9F1D6407}"/>
              </c:ext>
            </c:extLst>
          </c:dPt>
          <c:dPt>
            <c:idx val="7"/>
            <c:bubble3D val="0"/>
            <c:explosion val="7"/>
            <c:extLst xmlns:c16r2="http://schemas.microsoft.com/office/drawing/2015/06/chart">
              <c:ext xmlns:c16="http://schemas.microsoft.com/office/drawing/2014/chart" uri="{C3380CC4-5D6E-409C-BE32-E72D297353CC}">
                <c16:uniqueId val="{00000007-D9E3-45E7-9638-FC9B9F1D6407}"/>
              </c:ext>
            </c:extLst>
          </c:dPt>
          <c:dPt>
            <c:idx val="8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8-D9E3-45E7-9638-FC9B9F1D6407}"/>
              </c:ext>
            </c:extLst>
          </c:dPt>
          <c:dPt>
            <c:idx val="9"/>
            <c:bubble3D val="0"/>
            <c:explosion val="6"/>
            <c:extLst xmlns:c16r2="http://schemas.microsoft.com/office/drawing/2015/06/chart">
              <c:ext xmlns:c16="http://schemas.microsoft.com/office/drawing/2014/chart" uri="{C3380CC4-5D6E-409C-BE32-E72D297353CC}">
                <c16:uniqueId val="{00000009-D9E3-45E7-9638-FC9B9F1D6407}"/>
              </c:ext>
            </c:extLst>
          </c:dPt>
          <c:dLbls>
            <c:dLbl>
              <c:idx val="0"/>
              <c:layout>
                <c:manualLayout>
                  <c:x val="7.9981776067832994E-3"/>
                  <c:y val="6.20527383367140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E3-45E7-9638-FC9B9F1D6407}"/>
                </c:ext>
              </c:extLst>
            </c:dLbl>
            <c:dLbl>
              <c:idx val="1"/>
              <c:layout>
                <c:manualLayout>
                  <c:x val="-2.4404734674672003E-2"/>
                  <c:y val="0.1201956696070570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общегосударственные</a:t>
                    </a:r>
                    <a:r>
                      <a:rPr lang="ru-RU" sz="1600" baseline="0" dirty="0"/>
                      <a:t> </a:t>
                    </a:r>
                    <a:r>
                      <a:rPr lang="ru-RU" sz="1600" dirty="0"/>
                      <a:t>вопросы 8,8%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9E3-45E7-9638-FC9B9F1D6407}"/>
                </c:ext>
              </c:extLst>
            </c:dLbl>
            <c:dLbl>
              <c:idx val="2"/>
              <c:layout>
                <c:manualLayout>
                  <c:x val="-4.9295409753724845E-2"/>
                  <c:y val="0.196591159960375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E3-45E7-9638-FC9B9F1D6407}"/>
                </c:ext>
              </c:extLst>
            </c:dLbl>
            <c:dLbl>
              <c:idx val="3"/>
              <c:layout>
                <c:manualLayout>
                  <c:x val="-9.9300357850061471E-2"/>
                  <c:y val="0.1271376951743006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E3-45E7-9638-FC9B9F1D6407}"/>
                </c:ext>
              </c:extLst>
            </c:dLbl>
            <c:dLbl>
              <c:idx val="4"/>
              <c:layout>
                <c:manualLayout>
                  <c:x val="-0.15429728162790501"/>
                  <c:y val="9.100051889240058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E3-45E7-9638-FC9B9F1D6407}"/>
                </c:ext>
              </c:extLst>
            </c:dLbl>
            <c:dLbl>
              <c:idx val="5"/>
              <c:layout>
                <c:manualLayout>
                  <c:x val="-0.24147632055821996"/>
                  <c:y val="4.59904712486438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E3-45E7-9638-FC9B9F1D6407}"/>
                </c:ext>
              </c:extLst>
            </c:dLbl>
            <c:dLbl>
              <c:idx val="6"/>
              <c:layout>
                <c:manualLayout>
                  <c:x val="-0.16336448504917114"/>
                  <c:y val="-4.102423950040039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E3-45E7-9638-FC9B9F1D6407}"/>
                </c:ext>
              </c:extLst>
            </c:dLbl>
            <c:dLbl>
              <c:idx val="7"/>
              <c:layout>
                <c:manualLayout>
                  <c:x val="-1.9651354360665965E-2"/>
                  <c:y val="-2.226348465958255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E3-45E7-9638-FC9B9F1D6407}"/>
                </c:ext>
              </c:extLst>
            </c:dLbl>
            <c:dLbl>
              <c:idx val="8"/>
              <c:layout>
                <c:manualLayout>
                  <c:x val="0.14070181578808974"/>
                  <c:y val="-3.213760306065063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E3-45E7-9638-FC9B9F1D6407}"/>
                </c:ext>
              </c:extLst>
            </c:dLbl>
            <c:dLbl>
              <c:idx val="9"/>
              <c:layout>
                <c:manualLayout>
                  <c:x val="0.21045735814601366"/>
                  <c:y val="4.55302608613613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E3-45E7-9638-FC9B9F1D6407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E3-45E7-9638-FC9B9F1D64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</c:v>
                </c:pt>
                <c:pt idx="2">
                  <c:v>национальная экономика</c:v>
                </c:pt>
                <c:pt idx="3">
                  <c:v>ЖКХ</c:v>
                </c:pt>
                <c:pt idx="4">
                  <c:v>культура</c:v>
                </c:pt>
                <c:pt idx="5">
                  <c:v>национальная безопасность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прочие расходы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0.55799999999999994</c:v>
                </c:pt>
                <c:pt idx="1">
                  <c:v>0.11800000000000001</c:v>
                </c:pt>
                <c:pt idx="2">
                  <c:v>0.11599999999999999</c:v>
                </c:pt>
                <c:pt idx="3">
                  <c:v>9.3000000000000013E-2</c:v>
                </c:pt>
                <c:pt idx="4">
                  <c:v>5.4000000000000006E-2</c:v>
                </c:pt>
                <c:pt idx="5">
                  <c:v>1.3999999999999999E-2</c:v>
                </c:pt>
                <c:pt idx="6">
                  <c:v>1.6E-2</c:v>
                </c:pt>
                <c:pt idx="7">
                  <c:v>2.7999999999999997E-2</c:v>
                </c:pt>
                <c:pt idx="8">
                  <c:v>4.0000000000000001E-3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9E3-45E7-9638-FC9B9F1D6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753821275319129E-4"/>
          <c:y val="2.0996344321530414E-2"/>
          <c:w val="0.98327239619878759"/>
          <c:h val="0.70657320126823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69972151659764E-3"/>
                  <c:y val="-9.9609658755864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91-4680-9255-BB6A97C2F3E8}"/>
                </c:ext>
              </c:extLst>
            </c:dLbl>
            <c:dLbl>
              <c:idx val="1"/>
              <c:layout>
                <c:manualLayout>
                  <c:x val="1.1788580460034679E-2"/>
                  <c:y val="-1.0972427565028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91-4680-9255-BB6A97C2F3E8}"/>
                </c:ext>
              </c:extLst>
            </c:dLbl>
            <c:dLbl>
              <c:idx val="2"/>
              <c:layout>
                <c:manualLayout>
                  <c:x val="4.5222895461757258E-3"/>
                  <c:y val="-1.2597806592918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3-48C1-8965-8E2469FF4955}"/>
                </c:ext>
              </c:extLst>
            </c:dLbl>
            <c:dLbl>
              <c:idx val="3"/>
              <c:layout>
                <c:manualLayout>
                  <c:x val="1.4763479754503093E-2"/>
                  <c:y val="-8.07566965493862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CA-4FE2-9847-6F7CCD0B36E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Текущих расходы</c:v>
                </c:pt>
                <c:pt idx="1">
                  <c:v>Меры социальной поддержки</c:v>
                </c:pt>
                <c:pt idx="2">
                  <c:v>Бюджет развития 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4252</c:v>
                </c:pt>
                <c:pt idx="1">
                  <c:v>199</c:v>
                </c:pt>
                <c:pt idx="2">
                  <c:v>1360</c:v>
                </c:pt>
                <c:pt idx="3">
                  <c:v>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791-4680-9255-BB6A97C2F3E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 год (факт)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119868760802333E-2"/>
                  <c:y val="-1.8323106549414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91-4680-9255-BB6A97C2F3E8}"/>
                </c:ext>
              </c:extLst>
            </c:dLbl>
            <c:dLbl>
              <c:idx val="1"/>
              <c:layout>
                <c:manualLayout>
                  <c:x val="2.0101000801180335E-2"/>
                  <c:y val="-1.7804467594768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91-4680-9255-BB6A97C2F3E8}"/>
                </c:ext>
              </c:extLst>
            </c:dLbl>
            <c:dLbl>
              <c:idx val="2"/>
              <c:layout>
                <c:manualLayout>
                  <c:x val="2.2611447730878906E-2"/>
                  <c:y val="-1.6797075457224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3-48C1-8965-8E2469FF4955}"/>
                </c:ext>
              </c:extLst>
            </c:dLbl>
            <c:dLbl>
              <c:idx val="3"/>
              <c:layout>
                <c:manualLayout>
                  <c:x val="1.5260788151272891E-2"/>
                  <c:y val="-1.29205729277943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3-48C1-8965-8E2469FF49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Текущих расходы</c:v>
                </c:pt>
                <c:pt idx="1">
                  <c:v>Меры социальной поддержки</c:v>
                </c:pt>
                <c:pt idx="2">
                  <c:v>Бюджет развития </c:v>
                </c:pt>
                <c:pt idx="3">
                  <c:v>Прочие расходы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4549</c:v>
                </c:pt>
                <c:pt idx="1">
                  <c:v>242</c:v>
                </c:pt>
                <c:pt idx="2">
                  <c:v>968</c:v>
                </c:pt>
                <c:pt idx="3">
                  <c:v>375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791-4680-9255-BB6A97C2F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909056"/>
        <c:axId val="169092608"/>
        <c:axId val="0"/>
      </c:bar3DChart>
      <c:catAx>
        <c:axId val="1689090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69092608"/>
        <c:crosses val="autoZero"/>
        <c:auto val="1"/>
        <c:lblAlgn val="ctr"/>
        <c:lblOffset val="100"/>
        <c:noMultiLvlLbl val="0"/>
      </c:catAx>
      <c:valAx>
        <c:axId val="1690926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8909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2037481103908396"/>
          <c:y val="8.0311945396380466E-2"/>
          <c:w val="0.22508331484992167"/>
          <c:h val="0.137331963115209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18877579604167E-2"/>
          <c:y val="0.18097355221158232"/>
          <c:w val="0.96683654332804425"/>
          <c:h val="0.61849065207478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Текущие 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148596974505209E-3"/>
                  <c:y val="0.2042415803530714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A4-433D-8672-D0B2B3AFE086}"/>
                </c:ext>
              </c:extLst>
            </c:dLbl>
            <c:dLbl>
              <c:idx val="1"/>
              <c:layout>
                <c:manualLayout>
                  <c:x val="0"/>
                  <c:y val="0.16287619699042408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A4-433D-8672-D0B2B3AFE08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 факт</c:v>
                </c:pt>
                <c:pt idx="1">
                  <c:v>2023 год факт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4850</c:v>
                </c:pt>
                <c:pt idx="1">
                  <c:v>5166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1B-4E70-9EB0-F455ADAD111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Бюджет развития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0445790923515627E-3"/>
                  <c:y val="0.1189254771676111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1 360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CE7-4AC1-BAEE-33320423DC2F}"/>
                </c:ext>
              </c:extLst>
            </c:dLbl>
            <c:dLbl>
              <c:idx val="1"/>
              <c:layout>
                <c:manualLayout>
                  <c:x val="1.5074298487252604E-3"/>
                  <c:y val="9.3072112565956613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968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CE7-4AC1-BAEE-33320423D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 факт</c:v>
                </c:pt>
                <c:pt idx="1">
                  <c:v>2023 год факт</c:v>
                </c:pt>
              </c:strCache>
            </c:strRef>
          </c:cat>
          <c:val>
            <c:numRef>
              <c:f>Лист1!$B$3:$C$3</c:f>
              <c:numCache>
                <c:formatCode>#,##0.0</c:formatCode>
                <c:ptCount val="2"/>
                <c:pt idx="0">
                  <c:v>1360</c:v>
                </c:pt>
                <c:pt idx="1">
                  <c:v>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E7-4AC1-BAEE-33320423D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69657856"/>
        <c:axId val="169659392"/>
      </c:barChart>
      <c:catAx>
        <c:axId val="16965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9659392"/>
        <c:crosses val="autoZero"/>
        <c:auto val="1"/>
        <c:lblAlgn val="ctr"/>
        <c:lblOffset val="100"/>
        <c:noMultiLvlLbl val="0"/>
      </c:catAx>
      <c:valAx>
        <c:axId val="1696593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16965785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456499368922578E-3"/>
          <c:y val="7.3785087859448123E-2"/>
          <c:w val="0.82932952804879612"/>
          <c:h val="0.83016357631091997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9999FF"/>
            </a:solidFill>
            <a:ln>
              <a:solidFill>
                <a:schemeClr val="accent1"/>
              </a:solidFill>
            </a:ln>
          </c:spPr>
          <c:explosion val="1"/>
          <c:dPt>
            <c:idx val="0"/>
            <c:bubble3D val="0"/>
            <c:explosion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97-4AC4-9957-30E9D722967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297-4AC4-9957-30E9D7229674}"/>
              </c:ext>
            </c:extLst>
          </c:dPt>
          <c:dPt>
            <c:idx val="2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84-4A97-AB1D-3DE3889F8111}"/>
              </c:ext>
            </c:extLst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84-4A97-AB1D-3DE3889F8111}"/>
              </c:ext>
            </c:extLst>
          </c:dPt>
          <c:dPt>
            <c:idx val="4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F84-4A97-AB1D-3DE3889F8111}"/>
              </c:ext>
            </c:extLst>
          </c:dPt>
          <c:dLbls>
            <c:dLbl>
              <c:idx val="0"/>
              <c:layout>
                <c:manualLayout>
                  <c:x val="-8.9959835974509211E-2"/>
                  <c:y val="-8.773702629496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2 529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297-4AC4-9957-30E9D7229674}"/>
                </c:ext>
              </c:extLst>
            </c:dLbl>
            <c:dLbl>
              <c:idx val="1"/>
              <c:layout>
                <c:manualLayout>
                  <c:x val="-7.6220242377440753E-2"/>
                  <c:y val="5.797399760385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2 637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297-4AC4-9957-30E9D7229674}"/>
                </c:ext>
              </c:extLst>
            </c:dLbl>
            <c:dLbl>
              <c:idx val="2"/>
              <c:layout>
                <c:manualLayout>
                  <c:x val="-4.7199901286013757E-2"/>
                  <c:y val="-0.158179375781476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F84-4A97-AB1D-3DE3889F8111}"/>
                </c:ext>
              </c:extLst>
            </c:dLbl>
            <c:dLbl>
              <c:idx val="3"/>
              <c:layout>
                <c:manualLayout>
                  <c:x val="8.0202268054004933E-2"/>
                  <c:y val="0.1897330830671523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F84-4A97-AB1D-3DE3889F8111}"/>
                </c:ext>
              </c:extLst>
            </c:dLbl>
            <c:dLbl>
              <c:idx val="4"/>
              <c:layout>
                <c:manualLayout>
                  <c:x val="8.1234712536494124E-3"/>
                  <c:y val="3.013236911965426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F84-4A97-AB1D-3DE3889F81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текущие расходы местный бюджет</c:v>
                </c:pt>
                <c:pt idx="1">
                  <c:v>текущие расходы краевой и федеральный бюджеты</c:v>
                </c:pt>
                <c:pt idx="2">
                  <c:v>бюджет развития</c:v>
                </c:pt>
                <c:pt idx="3">
                  <c:v>бюджет развития краевой и федеральный бюджеты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2528.6000000000004</c:v>
                </c:pt>
                <c:pt idx="1">
                  <c:v>2637.1</c:v>
                </c:pt>
                <c:pt idx="2">
                  <c:v>232.1</c:v>
                </c:pt>
                <c:pt idx="3">
                  <c:v>736.1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97-4AC4-9957-30E9D7229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125993286720419"/>
          <c:y val="0.12103051564810519"/>
          <c:w val="0.27867190530742486"/>
          <c:h val="0.75793896870378963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699794108898299E-2"/>
          <c:y val="0.21455791528214035"/>
          <c:w val="0.46057808093007585"/>
          <c:h val="5.770460479138681E-2"/>
        </c:manualLayout>
      </c:layout>
      <c:lineChart>
        <c:grouping val="standar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Доходы всего</c:v>
                </c:pt>
              </c:strCache>
            </c:strRef>
          </c:tx>
          <c:spPr>
            <a:ln w="34925">
              <a:solidFill>
                <a:srgbClr val="142DAC"/>
              </a:solidFill>
            </a:ln>
          </c:spPr>
          <c:marker>
            <c:symbol val="square"/>
            <c:size val="7"/>
            <c:spPr>
              <a:solidFill>
                <a:srgbClr val="142DAC"/>
              </a:solidFill>
              <a:ln>
                <a:solidFill>
                  <a:srgbClr val="142DAC"/>
                </a:solidFill>
                <a:tailEnd type="stealth"/>
              </a:ln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3.7517387684586415E-2"/>
                  <c:y val="-3.8945521890489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D0-48B9-BCD8-8B71C798539F}"/>
                </c:ext>
              </c:extLst>
            </c:dLbl>
            <c:dLbl>
              <c:idx val="2"/>
              <c:layout>
                <c:manualLayout>
                  <c:x val="-4.2344296318259415E-2"/>
                  <c:y val="-2.91441112891259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D0-48B9-BCD8-8B71C798539F}"/>
                </c:ext>
              </c:extLst>
            </c:dLbl>
            <c:dLbl>
              <c:idx val="3"/>
              <c:layout>
                <c:manualLayout>
                  <c:x val="-3.4664812401479478E-2"/>
                  <c:y val="-3.34114796838048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D0-48B9-BCD8-8B71C798539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Лист1!$B$2:$B$3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Лист1!$C$2:$C$3</c:f>
              <c:numCache>
                <c:formatCode>#,##0</c:formatCode>
                <c:ptCount val="2"/>
                <c:pt idx="0">
                  <c:v>6146.8</c:v>
                </c:pt>
                <c:pt idx="1">
                  <c:v>6185.9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5D0-48B9-BCD8-8B71C79853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30016"/>
        <c:axId val="191612032"/>
      </c:lineChart>
      <c:catAx>
        <c:axId val="191430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91612032"/>
        <c:crosses val="autoZero"/>
        <c:auto val="1"/>
        <c:lblAlgn val="ctr"/>
        <c:lblOffset val="100"/>
        <c:noMultiLvlLbl val="0"/>
      </c:catAx>
      <c:valAx>
        <c:axId val="19161203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91430016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681971492414821"/>
          <c:y val="0.16023014488289181"/>
          <c:w val="0.25242177541793942"/>
          <c:h val="9.596850349961115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Органы местного самоуправления </a:t>
            </a:r>
            <a:br>
              <a:rPr lang="ru-RU" dirty="0"/>
            </a:br>
            <a:r>
              <a:rPr lang="ru-RU" dirty="0"/>
              <a:t>(функциональные органы)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9271421341191368"/>
          <c:y val="0.11653768427980576"/>
          <c:w val="0.47649114824984173"/>
          <c:h val="0.858904566159315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функциональных органов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 Управление по делам культуры,  молодежи и спорта</c:v>
                </c:pt>
                <c:pt idx="1">
                  <c:v> Контрольно-счётная палата</c:v>
                </c:pt>
                <c:pt idx="2">
                  <c:v> Администрация</c:v>
                </c:pt>
                <c:pt idx="3">
                  <c:v>Управление образования</c:v>
                </c:pt>
                <c:pt idx="4">
                  <c:v>Управление по развитию  агропромышленного комплекса и предпринимательства</c:v>
                </c:pt>
                <c:pt idx="5">
                  <c:v>Управление социального развития  </c:v>
                </c:pt>
                <c:pt idx="6">
                  <c:v>Управление территориальной  безопасности</c:v>
                </c:pt>
                <c:pt idx="7">
                  <c:v>Финансово-экономическое управление</c:v>
                </c:pt>
                <c:pt idx="8">
                  <c:v> Комитет имущественных отношений</c:v>
                </c:pt>
                <c:pt idx="9">
                  <c:v>Дума</c:v>
                </c:pt>
                <c:pt idx="10">
                  <c:v>Управление по развитию   инфраструктуры</c:v>
                </c:pt>
                <c:pt idx="11">
                  <c:v>Управление жилищных отношений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99.9</c:v>
                </c:pt>
                <c:pt idx="3">
                  <c:v>99.5</c:v>
                </c:pt>
                <c:pt idx="4">
                  <c:v>99.3</c:v>
                </c:pt>
                <c:pt idx="5">
                  <c:v>98.8</c:v>
                </c:pt>
                <c:pt idx="6">
                  <c:v>98.8</c:v>
                </c:pt>
                <c:pt idx="7">
                  <c:v>98.2</c:v>
                </c:pt>
                <c:pt idx="8">
                  <c:v>98.1</c:v>
                </c:pt>
                <c:pt idx="9">
                  <c:v>92.7</c:v>
                </c:pt>
                <c:pt idx="10">
                  <c:v>87.5</c:v>
                </c:pt>
                <c:pt idx="11">
                  <c:v>77.5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CC-4A9F-8379-7001858A1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0365696"/>
        <c:axId val="170367232"/>
      </c:barChart>
      <c:catAx>
        <c:axId val="1703656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70367232"/>
        <c:crosses val="autoZero"/>
        <c:auto val="0"/>
        <c:lblAlgn val="ctr"/>
        <c:lblOffset val="0"/>
        <c:noMultiLvlLbl val="0"/>
      </c:catAx>
      <c:valAx>
        <c:axId val="170367232"/>
        <c:scaling>
          <c:orientation val="minMax"/>
          <c:max val="100"/>
        </c:scaling>
        <c:delete val="1"/>
        <c:axPos val="t"/>
        <c:majorGridlines/>
        <c:numFmt formatCode="0.0" sourceLinked="1"/>
        <c:majorTickMark val="out"/>
        <c:minorTickMark val="none"/>
        <c:tickLblPos val="nextTo"/>
        <c:crossAx val="170365696"/>
        <c:crosses val="autoZero"/>
        <c:crossBetween val="between"/>
        <c:majorUnit val="100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ru-RU" dirty="0"/>
              <a:t>Территориальные органы</a:t>
            </a:r>
          </a:p>
        </c:rich>
      </c:tx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территориальных органов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Усть-Качкинское ТУ</c:v>
                </c:pt>
                <c:pt idx="1">
                  <c:v>Юго-Камское ТУ</c:v>
                </c:pt>
                <c:pt idx="2">
                  <c:v>Гамовское ТУ</c:v>
                </c:pt>
                <c:pt idx="3">
                  <c:v>Кукуштанское ТУ</c:v>
                </c:pt>
                <c:pt idx="4">
                  <c:v>Фроловское ТУ</c:v>
                </c:pt>
                <c:pt idx="5">
                  <c:v>Юговское ТУ</c:v>
                </c:pt>
                <c:pt idx="6">
                  <c:v>Лобановское ТУ</c:v>
                </c:pt>
                <c:pt idx="7">
                  <c:v>Сылвенское ТУ
</c:v>
                </c:pt>
                <c:pt idx="8">
                  <c:v>Кондратовское ТУ</c:v>
                </c:pt>
                <c:pt idx="9">
                  <c:v>Култаевское ТУ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99.6</c:v>
                </c:pt>
                <c:pt idx="1">
                  <c:v>99.5</c:v>
                </c:pt>
                <c:pt idx="2">
                  <c:v>99.2</c:v>
                </c:pt>
                <c:pt idx="3">
                  <c:v>98.8</c:v>
                </c:pt>
                <c:pt idx="4">
                  <c:v>98.4</c:v>
                </c:pt>
                <c:pt idx="5">
                  <c:v>97.9</c:v>
                </c:pt>
                <c:pt idx="6">
                  <c:v>97.8</c:v>
                </c:pt>
                <c:pt idx="7">
                  <c:v>96.7</c:v>
                </c:pt>
                <c:pt idx="8">
                  <c:v>95.2</c:v>
                </c:pt>
                <c:pt idx="9">
                  <c:v>88.6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14-42D7-87B1-003C74425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69852288"/>
        <c:axId val="170153088"/>
      </c:barChart>
      <c:catAx>
        <c:axId val="1698522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just"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0153088"/>
        <c:crosses val="autoZero"/>
        <c:auto val="1"/>
        <c:lblAlgn val="ctr"/>
        <c:lblOffset val="0"/>
        <c:noMultiLvlLbl val="0"/>
      </c:catAx>
      <c:valAx>
        <c:axId val="170153088"/>
        <c:scaling>
          <c:orientation val="minMax"/>
          <c:max val="100"/>
        </c:scaling>
        <c:delete val="1"/>
        <c:axPos val="t"/>
        <c:majorGridlines/>
        <c:numFmt formatCode="0.0" sourceLinked="1"/>
        <c:majorTickMark val="out"/>
        <c:minorTickMark val="none"/>
        <c:tickLblPos val="nextTo"/>
        <c:crossAx val="169852288"/>
        <c:crosses val="autoZero"/>
        <c:crossBetween val="between"/>
        <c:majorUnit val="1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118877579604167E-2"/>
          <c:y val="0.18097355221158232"/>
          <c:w val="0.96683654332804425"/>
          <c:h val="0.61849065207478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 факт</c:v>
                </c:pt>
                <c:pt idx="1">
                  <c:v>2023 год перв. план </c:v>
                </c:pt>
                <c:pt idx="2">
                  <c:v>2023 год уточн. план</c:v>
                </c:pt>
                <c:pt idx="3">
                  <c:v>2023 год факт</c:v>
                </c:pt>
              </c:strCache>
            </c:strRef>
          </c:cat>
          <c:val>
            <c:numRef>
              <c:f>Лист1!$B$2:$E$2</c:f>
              <c:numCache>
                <c:formatCode>#,##0.0</c:formatCode>
                <c:ptCount val="4"/>
                <c:pt idx="0">
                  <c:v>868096</c:v>
                </c:pt>
                <c:pt idx="1">
                  <c:v>399545</c:v>
                </c:pt>
                <c:pt idx="2">
                  <c:v>520998</c:v>
                </c:pt>
                <c:pt idx="3">
                  <c:v>359388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1B-4E70-9EB0-F455ADAD1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axId val="176073344"/>
        <c:axId val="176173440"/>
      </c:barChart>
      <c:catAx>
        <c:axId val="17607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6173440"/>
        <c:crosses val="autoZero"/>
        <c:auto val="1"/>
        <c:lblAlgn val="ctr"/>
        <c:lblOffset val="100"/>
        <c:noMultiLvlLbl val="0"/>
      </c:catAx>
      <c:valAx>
        <c:axId val="176173440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руб.</a:t>
                </a:r>
              </a:p>
            </c:rich>
          </c:tx>
          <c:layout>
            <c:manualLayout>
              <c:xMode val="edge"/>
              <c:yMode val="edge"/>
              <c:x val="7.5371492436263083E-3"/>
              <c:y val="0"/>
            </c:manualLayout>
          </c:layout>
          <c:overlay val="0"/>
        </c:title>
        <c:numFmt formatCode="#,##0.0" sourceLinked="1"/>
        <c:majorTickMark val="out"/>
        <c:minorTickMark val="none"/>
        <c:tickLblPos val="none"/>
        <c:crossAx val="17607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377203653375584"/>
          <c:y val="0.1972722166672839"/>
          <c:w val="0.29366253366484218"/>
          <c:h val="0.75699675344714823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9094255227680021E-2"/>
                  <c:y val="-0.1724881883976103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A9-423D-851F-EBE003678F39}"/>
                </c:ext>
              </c:extLst>
            </c:dLbl>
            <c:dLbl>
              <c:idx val="1"/>
              <c:layout>
                <c:manualLayout>
                  <c:x val="5.7319828108456997E-2"/>
                  <c:y val="-0.1289829585330627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A9-423D-851F-EBE003678F39}"/>
                </c:ext>
              </c:extLst>
            </c:dLbl>
            <c:dLbl>
              <c:idx val="2"/>
              <c:layout>
                <c:manualLayout>
                  <c:x val="4.782703366303747E-2"/>
                  <c:y val="8.02769881937237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A9-423D-851F-EBE003678F39}"/>
                </c:ext>
              </c:extLst>
            </c:dLbl>
            <c:dLbl>
              <c:idx val="3"/>
              <c:layout>
                <c:manualLayout>
                  <c:x val="-0.25909363918251493"/>
                  <c:y val="-6.602924878265558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A9-423D-851F-EBE003678F39}"/>
                </c:ext>
              </c:extLst>
            </c:dLbl>
            <c:dLbl>
              <c:idx val="4"/>
              <c:layout>
                <c:manualLayout>
                  <c:x val="-3.7514814982571164E-2"/>
                  <c:y val="-1.43666286401781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AC-4067-BC3E-4912CB3E9E9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Дорожное хозяйство</c:v>
                </c:pt>
                <c:pt idx="2">
                  <c:v>Социальная политика</c:v>
                </c:pt>
                <c:pt idx="3">
                  <c:v>Массовый спорт</c:v>
                </c:pt>
                <c:pt idx="4">
                  <c:v>ЖКХ</c:v>
                </c:pt>
                <c:pt idx="5">
                  <c:v>Общегосударственные вопросы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0.314</c:v>
                </c:pt>
                <c:pt idx="1">
                  <c:v>1E-3</c:v>
                </c:pt>
                <c:pt idx="2">
                  <c:v>4.3999999999999997E-2</c:v>
                </c:pt>
                <c:pt idx="3">
                  <c:v>0.193</c:v>
                </c:pt>
                <c:pt idx="4">
                  <c:v>0.437</c:v>
                </c:pt>
                <c:pt idx="5">
                  <c:v>1.0999999999999999E-2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0A9-423D-851F-EBE003678F39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033572027350496E-2"/>
          <c:y val="0.24011722927706827"/>
          <c:w val="0.96748605067756477"/>
          <c:h val="0.6353761897941727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Ремонт 
дорог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факт</c:v>
                </c:pt>
                <c:pt idx="1">
                  <c:v>2023 год перв. бюджет</c:v>
                </c:pt>
                <c:pt idx="2">
                  <c:v>2023 год уточн. бюджет</c:v>
                </c:pt>
                <c:pt idx="3">
                  <c:v>2023 год факт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507</c:v>
                </c:pt>
                <c:pt idx="1">
                  <c:v>349</c:v>
                </c:pt>
                <c:pt idx="2">
                  <c:v>329</c:v>
                </c:pt>
                <c:pt idx="3">
                  <c:v>316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2E-4D99-9401-02E0195CC4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Проектирование, строительство, реконструкция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факт</c:v>
                </c:pt>
                <c:pt idx="1">
                  <c:v>2023 год перв. бюджет</c:v>
                </c:pt>
                <c:pt idx="2">
                  <c:v>2023 год уточн. бюджет</c:v>
                </c:pt>
                <c:pt idx="3">
                  <c:v>2023 год факт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A2E-4D99-9401-02E0195CC4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Содержание  дорог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факт</c:v>
                </c:pt>
                <c:pt idx="1">
                  <c:v>2023 год перв. бюджет</c:v>
                </c:pt>
                <c:pt idx="2">
                  <c:v>2023 год уточн. бюджет</c:v>
                </c:pt>
                <c:pt idx="3">
                  <c:v>2023 год факт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217</c:v>
                </c:pt>
                <c:pt idx="1">
                  <c:v>318</c:v>
                </c:pt>
                <c:pt idx="2">
                  <c:v>305</c:v>
                </c:pt>
                <c:pt idx="3">
                  <c:v>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A2E-4D99-9401-02E0195CC41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6"/>
        <c:overlap val="100"/>
        <c:axId val="176601344"/>
        <c:axId val="176611328"/>
      </c:barChart>
      <c:catAx>
        <c:axId val="176601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6611328"/>
        <c:crosses val="autoZero"/>
        <c:auto val="1"/>
        <c:lblAlgn val="ctr"/>
        <c:lblOffset val="100"/>
        <c:noMultiLvlLbl val="0"/>
      </c:catAx>
      <c:valAx>
        <c:axId val="17661132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76601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9293264935668302E-3"/>
          <c:y val="0"/>
          <c:w val="0.9580883345376684"/>
          <c:h val="0.18630303703628889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3D7293"/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429.67899999999997</c:v>
                </c:pt>
                <c:pt idx="1">
                  <c:v>453.8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-1.5068353749676741E-3"/>
                  <c:y val="-2.309652080162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1414.1</c:v>
                </c:pt>
                <c:pt idx="1">
                  <c:v>1490.5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929024"/>
        <c:axId val="176934912"/>
        <c:axId val="0"/>
      </c:bar3DChart>
      <c:catAx>
        <c:axId val="17692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6934912"/>
        <c:crosses val="autoZero"/>
        <c:auto val="1"/>
        <c:lblAlgn val="ctr"/>
        <c:lblOffset val="100"/>
        <c:noMultiLvlLbl val="0"/>
      </c:catAx>
      <c:valAx>
        <c:axId val="17693491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</a:t>
                </a:r>
              </a:p>
            </c:rich>
          </c:tx>
          <c:layout>
            <c:manualLayout>
              <c:xMode val="edge"/>
              <c:yMode val="edge"/>
              <c:x val="2.9069280896723313E-2"/>
              <c:y val="3.9656780863215044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76929024"/>
        <c:crosses val="autoZero"/>
        <c:crossBetween val="between"/>
      </c:valAx>
      <c:spPr>
        <a:noFill/>
      </c:spPr>
    </c:plotArea>
    <c:legend>
      <c:legendPos val="b"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1.2002451426996926E-2"/>
          <c:y val="2.5709214832971398E-2"/>
          <c:w val="0.95640297142982256"/>
          <c:h val="0.687268546211399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МКУ Управление благоустройством ПМО</c:v>
                </c:pt>
              </c:strCache>
            </c:strRef>
          </c:tx>
          <c:spPr>
            <a:solidFill>
              <a:srgbClr val="3D7293"/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145.69999999999999</c:v>
                </c:pt>
                <c:pt idx="1">
                  <c:v>192.2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Территориальные управления ПМО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dLbl>
              <c:idx val="1"/>
              <c:layout>
                <c:manualLayout>
                  <c:x val="-1.5068353749676741E-3"/>
                  <c:y val="-2.309652080162974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129,8</a:t>
                    </a:r>
                    <a:r>
                      <a:rPr lang="ru-RU" dirty="0"/>
                      <a:t>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E28-4F36-AEAD-D41F3A794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75.8</c:v>
                </c:pt>
                <c:pt idx="1">
                  <c:v>129.80000000000001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991232"/>
        <c:axId val="176751360"/>
        <c:axId val="0"/>
      </c:bar3DChart>
      <c:catAx>
        <c:axId val="176991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6751360"/>
        <c:crosses val="autoZero"/>
        <c:auto val="1"/>
        <c:lblAlgn val="ctr"/>
        <c:lblOffset val="100"/>
        <c:noMultiLvlLbl val="0"/>
      </c:catAx>
      <c:valAx>
        <c:axId val="176751360"/>
        <c:scaling>
          <c:orientation val="minMax"/>
          <c:max val="450"/>
          <c:min val="0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млн</a:t>
                </a:r>
                <a:r>
                  <a:rPr lang="ru-RU" sz="1200" b="1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руб.</a:t>
                </a:r>
              </a:p>
            </c:rich>
          </c:tx>
          <c:layout>
            <c:manualLayout>
              <c:xMode val="edge"/>
              <c:yMode val="edge"/>
              <c:x val="4.9536864337081113E-2"/>
              <c:y val="3.2079014031100472E-2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17699123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7961693751341698"/>
          <c:y val="1.4612658464556059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Благоустройство и ликвидация свалок</c:v>
                </c:pt>
              </c:strCache>
            </c:strRef>
          </c:tx>
          <c:spPr>
            <a:solidFill>
              <a:srgbClr val="3D7293"/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96.7</c:v>
                </c:pt>
                <c:pt idx="1">
                  <c:v>107.5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6843776"/>
        <c:axId val="176849664"/>
        <c:axId val="0"/>
      </c:bar3DChart>
      <c:catAx>
        <c:axId val="17684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6849664"/>
        <c:crosses val="autoZero"/>
        <c:auto val="1"/>
        <c:lblAlgn val="ctr"/>
        <c:lblOffset val="100"/>
        <c:noMultiLvlLbl val="0"/>
      </c:catAx>
      <c:valAx>
        <c:axId val="17684966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6843776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6.5883277926384265E-2"/>
          <c:y val="2.7661509716128407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0"/>
      <c:rotY val="10"/>
      <c:depthPercent val="6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2.5244848874363193E-2"/>
          <c:y val="0.14695348414680462"/>
          <c:w val="0.81626426751306524"/>
          <c:h val="0.535713139298668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и ремонт дорог</c:v>
                </c:pt>
              </c:strCache>
            </c:strRef>
          </c:tx>
          <c:spPr>
            <a:solidFill>
              <a:srgbClr val="3D7293"/>
            </a:solidFill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75.8</c:v>
                </c:pt>
                <c:pt idx="1">
                  <c:v>129.80000000000001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E28-4F36-AEAD-D41F3A794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620480"/>
        <c:axId val="177622016"/>
        <c:axId val="0"/>
      </c:bar3DChart>
      <c:catAx>
        <c:axId val="177620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7622016"/>
        <c:crosses val="autoZero"/>
        <c:auto val="1"/>
        <c:lblAlgn val="ctr"/>
        <c:lblOffset val="100"/>
        <c:noMultiLvlLbl val="0"/>
      </c:catAx>
      <c:valAx>
        <c:axId val="17762201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776204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20009904231884E-2"/>
          <c:y val="2.0041965034188119E-2"/>
          <c:w val="0.49780998114386621"/>
          <c:h val="0.723442379859028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Лист1!$B$4:$C$4</c:f>
              <c:numCache>
                <c:formatCode>#,##0</c:formatCode>
                <c:ptCount val="2"/>
                <c:pt idx="0">
                  <c:v>3600.9430000000002</c:v>
                </c:pt>
                <c:pt idx="1">
                  <c:v>3378.7539999999999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82-4694-AB1E-02A105A58806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Дотации, в т.ч.                                                  в виде доп. норматива отчислений по НДФЛ -706,9 млн руб., прочие дотации -32,116 млн руб. )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3888888888888909E-3"/>
                  <c:y val="3.515284016061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82-4694-AB1E-02A105A58806}"/>
                </c:ext>
              </c:extLst>
            </c:dLbl>
            <c:dLbl>
              <c:idx val="1"/>
              <c:layout>
                <c:manualLayout>
                  <c:x val="0"/>
                  <c:y val="-4.7274376921082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82-4694-AB1E-02A105A58806}"/>
                </c:ext>
              </c:extLst>
            </c:dLbl>
            <c:dLbl>
              <c:idx val="2"/>
              <c:layout>
                <c:manualLayout>
                  <c:x val="2.7777777777777835E-3"/>
                  <c:y val="-1.0938348367963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82-4694-AB1E-02A105A58806}"/>
                </c:ext>
              </c:extLst>
            </c:dLbl>
            <c:dLbl>
              <c:idx val="3"/>
              <c:layout>
                <c:manualLayout>
                  <c:x val="0"/>
                  <c:y val="-8.7506786943711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2-4694-AB1E-02A105A58806}"/>
                </c:ext>
              </c:extLst>
            </c:dLbl>
            <c:dLbl>
              <c:idx val="4"/>
              <c:layout>
                <c:manualLayout>
                  <c:x val="1.3888888888888909E-3"/>
                  <c:y val="-1.312601804155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82-4694-AB1E-02A105A5880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Лист1!$B$3:$C$3</c:f>
              <c:numCache>
                <c:formatCode>#,##0</c:formatCode>
                <c:ptCount val="2"/>
                <c:pt idx="0">
                  <c:v>750.7</c:v>
                </c:pt>
                <c:pt idx="1">
                  <c:v>739.01599999999996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382-4694-AB1E-02A105A58806}"/>
            </c:ext>
          </c:extLst>
        </c:ser>
        <c:ser>
          <c:idx val="2"/>
          <c:order val="2"/>
          <c:tx>
            <c:strRef>
              <c:f>Лист1!$A$2</c:f>
              <c:strCache>
                <c:ptCount val="1"/>
                <c:pt idx="0">
                  <c:v>Налоговые и неналоговые доходы (без дополнительного норматива отчислений по НДФЛ)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2022 год</c:v>
                </c:pt>
                <c:pt idx="1">
                  <c:v>2023 год</c:v>
                </c:pt>
              </c:strCache>
            </c:strRef>
          </c:cat>
          <c:val>
            <c:numRef>
              <c:f>Лист1!$B$2:$C$2</c:f>
              <c:numCache>
                <c:formatCode>0</c:formatCode>
                <c:ptCount val="2"/>
                <c:pt idx="0">
                  <c:v>1795.1</c:v>
                </c:pt>
                <c:pt idx="1">
                  <c:v>2068.1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382-4694-AB1E-02A105A58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183078912"/>
        <c:axId val="183080448"/>
      </c:barChart>
      <c:catAx>
        <c:axId val="183078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83080448"/>
        <c:crosses val="autoZero"/>
        <c:auto val="1"/>
        <c:lblAlgn val="ctr"/>
        <c:lblOffset val="100"/>
        <c:tickLblSkip val="1"/>
        <c:noMultiLvlLbl val="0"/>
      </c:catAx>
      <c:valAx>
        <c:axId val="1830804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one"/>
        <c:crossAx val="183078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15287163770832"/>
          <c:y val="0.11478333215501307"/>
          <c:w val="0.30277777777777776"/>
          <c:h val="0.8170739867287473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5635762693034E-2"/>
          <c:y val="0"/>
          <c:w val="0.96696466596304109"/>
          <c:h val="0.8010500058457578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Лист1!$A$3</c:f>
              <c:strCache>
                <c:ptCount val="1"/>
                <c:pt idx="0">
                  <c:v>Средства местного отчета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 год факт</c:v>
                </c:pt>
                <c:pt idx="1">
                  <c:v>2023 год уточн. план</c:v>
                </c:pt>
                <c:pt idx="2">
                  <c:v>2023 год факт</c:v>
                </c:pt>
              </c:strCache>
            </c:strRef>
          </c:cat>
          <c:val>
            <c:numRef>
              <c:f>Лист1!$B$3:$D$3</c:f>
              <c:numCache>
                <c:formatCode>#,##0</c:formatCode>
                <c:ptCount val="3"/>
                <c:pt idx="0">
                  <c:v>272199</c:v>
                </c:pt>
                <c:pt idx="1">
                  <c:v>299241</c:v>
                </c:pt>
                <c:pt idx="2">
                  <c:v>296297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56-4A1F-9ACA-341B10F11DED}"/>
            </c:ext>
          </c:extLst>
        </c:ser>
        <c:ser>
          <c:idx val="0"/>
          <c:order val="1"/>
          <c:tx>
            <c:strRef>
              <c:f>Лист1!$A$2</c:f>
              <c:strCache>
                <c:ptCount val="1"/>
                <c:pt idx="0">
                  <c:v>Средства краевого и федерального бюджетов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 год факт</c:v>
                </c:pt>
                <c:pt idx="1">
                  <c:v>2023 год уточн. план</c:v>
                </c:pt>
                <c:pt idx="2">
                  <c:v>2023 год факт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24653</c:v>
                </c:pt>
                <c:pt idx="1">
                  <c:v>24539</c:v>
                </c:pt>
                <c:pt idx="2">
                  <c:v>24512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56-4A1F-9ACA-341B10F11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100"/>
        <c:axId val="176722688"/>
        <c:axId val="176724224"/>
      </c:barChart>
      <c:catAx>
        <c:axId val="176722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76724224"/>
        <c:crosses val="autoZero"/>
        <c:auto val="1"/>
        <c:lblAlgn val="ctr"/>
        <c:lblOffset val="100"/>
        <c:noMultiLvlLbl val="0"/>
      </c:catAx>
      <c:valAx>
        <c:axId val="176724224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one"/>
        <c:crossAx val="17672268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288208717549911E-2"/>
          <c:y val="0.92749048525945932"/>
          <c:w val="0.90000000000000013"/>
          <c:h val="6.5183087606377421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12052788645166E-2"/>
          <c:y val="0.33432784986887365"/>
          <c:w val="0.93886840472354249"/>
          <c:h val="0.3385098429889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Собственные доходы 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 год                             факт</c:v>
                </c:pt>
                <c:pt idx="1">
                  <c:v>2023 год                                уточн. план</c:v>
                </c:pt>
                <c:pt idx="2">
                  <c:v>2023 год                               факт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2545.8199999999997</c:v>
                </c:pt>
                <c:pt idx="1">
                  <c:v>2767.5160000000001</c:v>
                </c:pt>
                <c:pt idx="2">
                  <c:v>2807.1179999999999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61015936"/>
        <c:axId val="61017472"/>
      </c:barChart>
      <c:catAx>
        <c:axId val="61015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1017472"/>
        <c:crosses val="autoZero"/>
        <c:auto val="1"/>
        <c:lblAlgn val="ctr"/>
        <c:lblOffset val="100"/>
        <c:noMultiLvlLbl val="0"/>
      </c:catAx>
      <c:valAx>
        <c:axId val="610174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610159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3051269652878512E-2"/>
          <c:y val="6.1711113381696797E-2"/>
          <c:w val="0.8607179314353256"/>
          <c:h val="0.11900276741946941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212871077722204E-4"/>
          <c:y val="0.3185732577692772"/>
          <c:w val="0.93886840472354249"/>
          <c:h val="0.34589770291259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Безвозмездные поступления (без дотации)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2022 год                             факт</c:v>
                </c:pt>
                <c:pt idx="1">
                  <c:v>2023 год                                уточн. план</c:v>
                </c:pt>
                <c:pt idx="2">
                  <c:v>2023 год                               факт</c:v>
                </c:pt>
              </c:strCache>
            </c:strRef>
          </c:cat>
          <c:val>
            <c:numRef>
              <c:f>Лист1!$B$2:$D$2</c:f>
              <c:numCache>
                <c:formatCode>#,##0</c:formatCode>
                <c:ptCount val="3"/>
                <c:pt idx="0">
                  <c:v>3600.9430000000002</c:v>
                </c:pt>
                <c:pt idx="1">
                  <c:v>3443.7739999999999</c:v>
                </c:pt>
                <c:pt idx="2">
                  <c:v>3378.7510000000002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69300992"/>
        <c:axId val="69302528"/>
      </c:barChart>
      <c:catAx>
        <c:axId val="6930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9302528"/>
        <c:crosses val="autoZero"/>
        <c:auto val="1"/>
        <c:lblAlgn val="ctr"/>
        <c:lblOffset val="100"/>
        <c:noMultiLvlLbl val="0"/>
      </c:catAx>
      <c:valAx>
        <c:axId val="693025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one"/>
        <c:crossAx val="69300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11861184742564471"/>
          <c:w val="1"/>
          <c:h val="0.10815216219756676"/>
        </c:manualLayout>
      </c:layout>
      <c:overlay val="0"/>
      <c:spPr>
        <a:solidFill>
          <a:srgbClr val="EDF7FD"/>
        </a:solidFill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97193949010418E-3"/>
          <c:y val="0.17838821575141683"/>
          <c:w val="0.96683654332804425"/>
          <c:h val="0.63141733437561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и неналоговые доходы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1.292668230082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FF-4826-ABA7-E11FE8D0C4EB}"/>
                </c:ext>
              </c:extLst>
            </c:dLbl>
            <c:dLbl>
              <c:idx val="2"/>
              <c:layout>
                <c:manualLayout>
                  <c:x val="4.5222895461757813E-3"/>
                  <c:y val="2.5853364601654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FF-4826-ABA7-E11FE8D0C4EB}"/>
                </c:ext>
              </c:extLst>
            </c:dLbl>
            <c:dLbl>
              <c:idx val="3"/>
              <c:layout>
                <c:manualLayout>
                  <c:x val="0"/>
                  <c:y val="7.75600938049638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FF-4826-ABA7-E11FE8D0C4E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                             факт</c:v>
                </c:pt>
                <c:pt idx="1">
                  <c:v>2023 год                              перв. план</c:v>
                </c:pt>
                <c:pt idx="2">
                  <c:v>2023 год                                уточн. план</c:v>
                </c:pt>
                <c:pt idx="3">
                  <c:v>2023 год                              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1795.1</c:v>
                </c:pt>
                <c:pt idx="1">
                  <c:v>1868.2000000000003</c:v>
                </c:pt>
                <c:pt idx="2">
                  <c:v>2026.5</c:v>
                </c:pt>
                <c:pt idx="3">
                  <c:v>2068.1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20-4EC2-95CE-FFF3C7A37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1426944"/>
        <c:axId val="151428480"/>
      </c:barChart>
      <c:catAx>
        <c:axId val="15142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428480"/>
        <c:crosses val="autoZero"/>
        <c:auto val="1"/>
        <c:lblAlgn val="ctr"/>
        <c:lblOffset val="100"/>
        <c:noMultiLvlLbl val="0"/>
      </c:catAx>
      <c:valAx>
        <c:axId val="15142848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млн. руб.</a:t>
                </a:r>
              </a:p>
            </c:rich>
          </c:tx>
          <c:layout>
            <c:manualLayout>
              <c:xMode val="edge"/>
              <c:yMode val="edge"/>
              <c:x val="9.7542580738892264E-3"/>
              <c:y val="3.1024037521985539E-2"/>
            </c:manualLayout>
          </c:layout>
          <c:overlay val="0"/>
        </c:title>
        <c:numFmt formatCode="#,##0" sourceLinked="1"/>
        <c:majorTickMark val="out"/>
        <c:minorTickMark val="none"/>
        <c:tickLblPos val="none"/>
        <c:crossAx val="15142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40922530549827"/>
          <c:y val="0.27748768655334594"/>
          <c:w val="0.39311691791481618"/>
          <c:h val="0.62374550975817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086-49F7-9A4D-53287440DCEF}"/>
              </c:ext>
            </c:extLst>
          </c:dPt>
          <c:dPt>
            <c:idx val="9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086-49F7-9A4D-53287440DCEF}"/>
              </c:ext>
            </c:extLst>
          </c:dPt>
          <c:dPt>
            <c:idx val="1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086-49F7-9A4D-53287440DCEF}"/>
              </c:ext>
            </c:extLst>
          </c:dPt>
          <c:dLbls>
            <c:dLbl>
              <c:idx val="0"/>
              <c:layout>
                <c:manualLayout>
                  <c:x val="4.5944941691819487E-2"/>
                  <c:y val="-3.803762544902418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86-49F7-9A4D-53287440DCEF}"/>
                </c:ext>
              </c:extLst>
            </c:dLbl>
            <c:dLbl>
              <c:idx val="1"/>
              <c:layout>
                <c:manualLayout>
                  <c:x val="8.2306097641812029E-2"/>
                  <c:y val="2.87236603340369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86-49F7-9A4D-53287440DCEF}"/>
                </c:ext>
              </c:extLst>
            </c:dLbl>
            <c:dLbl>
              <c:idx val="2"/>
              <c:layout>
                <c:manualLayout>
                  <c:x val="-0.16924823478997197"/>
                  <c:y val="-7.054771692034218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86-49F7-9A4D-53287440DCEF}"/>
                </c:ext>
              </c:extLst>
            </c:dLbl>
            <c:dLbl>
              <c:idx val="3"/>
              <c:layout>
                <c:manualLayout>
                  <c:x val="-0.137337681434089"/>
                  <c:y val="7.537495833796244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86-49F7-9A4D-53287440DCEF}"/>
                </c:ext>
              </c:extLst>
            </c:dLbl>
            <c:dLbl>
              <c:idx val="4"/>
              <c:layout>
                <c:manualLayout>
                  <c:x val="-0.12661875104446846"/>
                  <c:y val="2.8312224567640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86-49F7-9A4D-53287440DCEF}"/>
                </c:ext>
              </c:extLst>
            </c:dLbl>
            <c:dLbl>
              <c:idx val="5"/>
              <c:layout>
                <c:manualLayout>
                  <c:x val="-0.12353937797761033"/>
                  <c:y val="-8.7000703625523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86-49F7-9A4D-53287440DCEF}"/>
                </c:ext>
              </c:extLst>
            </c:dLbl>
            <c:dLbl>
              <c:idx val="6"/>
              <c:layout>
                <c:manualLayout>
                  <c:x val="-7.6993546001891483E-2"/>
                  <c:y val="-6.48122430841017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86-49F7-9A4D-53287440DCEF}"/>
                </c:ext>
              </c:extLst>
            </c:dLbl>
            <c:dLbl>
              <c:idx val="7"/>
              <c:layout>
                <c:manualLayout>
                  <c:x val="-0.13931691996874296"/>
                  <c:y val="-9.946542976706293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86-49F7-9A4D-53287440DCEF}"/>
                </c:ext>
              </c:extLst>
            </c:dLbl>
            <c:dLbl>
              <c:idx val="8"/>
              <c:layout>
                <c:manualLayout>
                  <c:x val="4.2980518504479946E-2"/>
                  <c:y val="-7.99094545050550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86-49F7-9A4D-53287440DCEF}"/>
                </c:ext>
              </c:extLst>
            </c:dLbl>
            <c:dLbl>
              <c:idx val="9"/>
              <c:layout>
                <c:manualLayout>
                  <c:x val="0.21490364282586716"/>
                  <c:y val="-3.1046365218679407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налоговые и неналоговые доходы  0,4%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086-49F7-9A4D-53287440DCEF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86-49F7-9A4D-53287440DCEF}"/>
                </c:ext>
              </c:extLst>
            </c:dLbl>
            <c:dLbl>
              <c:idx val="1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86-49F7-9A4D-53287440DC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Налог на доходы физических лиц (без доп. норматива)</c:v>
                </c:pt>
                <c:pt idx="1">
                  <c:v>Акцизы</c:v>
                </c:pt>
                <c:pt idx="2">
                  <c:v>Доходы от использования имущества</c:v>
                </c:pt>
                <c:pt idx="3">
                  <c:v>Налоги на имущество</c:v>
                </c:pt>
                <c:pt idx="4">
                  <c:v>Доходы от продажи материальных и нематериальных активов</c:v>
                </c:pt>
                <c:pt idx="5">
                  <c:v>Доходы от оказания платных услуг и компенсации затрат государства</c:v>
                </c:pt>
                <c:pt idx="6">
                  <c:v>Налоги на совокупный доход</c:v>
                </c:pt>
                <c:pt idx="7">
                  <c:v>Государственная пошлина</c:v>
                </c:pt>
                <c:pt idx="8">
                  <c:v>Платежи при пользовании природными ресурсами</c:v>
                </c:pt>
                <c:pt idx="9">
                  <c:v>Прочие налоговые и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0.43139258256370583</c:v>
                </c:pt>
                <c:pt idx="1">
                  <c:v>2.9902325806295628E-2</c:v>
                </c:pt>
                <c:pt idx="2">
                  <c:v>6.1471882404139054E-2</c:v>
                </c:pt>
                <c:pt idx="3">
                  <c:v>0.16558677046564477</c:v>
                </c:pt>
                <c:pt idx="4">
                  <c:v>6.8130167786857487E-2</c:v>
                </c:pt>
                <c:pt idx="5">
                  <c:v>3.0668729751946233E-2</c:v>
                </c:pt>
                <c:pt idx="6">
                  <c:v>0.1833083506600261</c:v>
                </c:pt>
                <c:pt idx="7">
                  <c:v>1.0017407282046321E-2</c:v>
                </c:pt>
                <c:pt idx="8">
                  <c:v>1.3579130602968906E-2</c:v>
                </c:pt>
                <c:pt idx="9">
                  <c:v>5.9426526763696128E-3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0086-49F7-9A4D-53287440D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9502407918784435"/>
          <c:w val="0.99096844912990745"/>
          <c:h val="0.50037174886496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 w="19050"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252-4971-ABF2-4BB50E083A21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252-4971-ABF2-4BB50E083A2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 w="3175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52-4971-ABF2-4BB50E083A2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4252-4971-ABF2-4BB50E083A21}"/>
              </c:ext>
            </c:extLst>
          </c:dPt>
          <c:dLbls>
            <c:dLbl>
              <c:idx val="2"/>
              <c:layout>
                <c:manualLayout>
                  <c:x val="-1.5082472622936997E-3"/>
                  <c:y val="-2.82369054130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52-4971-ABF2-4BB50E083A21}"/>
                </c:ext>
              </c:extLst>
            </c:dLbl>
            <c:spPr>
              <a:effectLst>
                <a:glow rad="127000">
                  <a:schemeClr val="tx1"/>
                </a:glow>
              </a:effectLst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                                                                           факт</c:v>
                </c:pt>
                <c:pt idx="1">
                  <c:v>2023 год                                перв. план</c:v>
                </c:pt>
                <c:pt idx="2">
                  <c:v>2023 год                               уточн. план</c:v>
                </c:pt>
                <c:pt idx="3">
                  <c:v>2023 год                                                           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1385389.027</c:v>
                </c:pt>
                <c:pt idx="1">
                  <c:v>1380300.2</c:v>
                </c:pt>
                <c:pt idx="2">
                  <c:v>1603477.2</c:v>
                </c:pt>
                <c:pt idx="3">
                  <c:v>1599063.97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252-4971-ABF2-4BB50E083A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8"/>
        <c:overlap val="18"/>
        <c:axId val="123259904"/>
        <c:axId val="131623552"/>
      </c:barChart>
      <c:catAx>
        <c:axId val="12325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1623552"/>
        <c:crosses val="autoZero"/>
        <c:auto val="1"/>
        <c:lblAlgn val="ctr"/>
        <c:lblOffset val="100"/>
        <c:noMultiLvlLbl val="0"/>
      </c:catAx>
      <c:valAx>
        <c:axId val="13162355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one"/>
        <c:crossAx val="123259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907827981900973"/>
          <c:y val="0"/>
          <c:w val="0.66092172018099027"/>
          <c:h val="0.433889279017404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Налог, взимаемый в связи с применением УСН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4277581364226272E-3"/>
                  <c:y val="-7.7018140571855326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17 759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E0-419C-8C36-EF401D7AFB3E}"/>
                </c:ext>
              </c:extLst>
            </c:dLbl>
            <c:dLbl>
              <c:idx val="1"/>
              <c:layout>
                <c:manualLayout>
                  <c:x val="-1.536477272833364E-3"/>
                  <c:y val="-1.2353427976316599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413 058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9E0-419C-8C36-EF401D7AFB3E}"/>
                </c:ext>
              </c:extLst>
            </c:dLbl>
            <c:dLbl>
              <c:idx val="2"/>
              <c:layout>
                <c:manualLayout>
                  <c:x val="1.8081557698070897E-3"/>
                  <c:y val="-4.3170717388875436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383 808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E0-419C-8C36-EF401D7AFB3E}"/>
                </c:ext>
              </c:extLst>
            </c:dLbl>
            <c:dLbl>
              <c:idx val="3"/>
              <c:layout>
                <c:manualLayout>
                  <c:x val="1.4277581364226272E-3"/>
                  <c:y val="-3.9976908306603946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379 062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9E0-419C-8C36-EF401D7AFB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2022 год                         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                               факт</c:v>
                </c:pt>
              </c:strCache>
            </c:strRef>
          </c:cat>
          <c:val>
            <c:numRef>
              <c:f>Лист1!$B$2:$E$2</c:f>
              <c:numCache>
                <c:formatCode>#,##0</c:formatCode>
                <c:ptCount val="4"/>
                <c:pt idx="0">
                  <c:v>0</c:v>
                </c:pt>
                <c:pt idx="1">
                  <c:v>382996</c:v>
                </c:pt>
                <c:pt idx="2">
                  <c:v>371223.7</c:v>
                </c:pt>
                <c:pt idx="3">
                  <c:v>375002.07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E0-419C-8C36-EF401D7AFB3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Лист1!$B$1:$E$1</c:f>
              <c:strCache>
                <c:ptCount val="4"/>
                <c:pt idx="0">
                  <c:v>2022 год                         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                               факт</c:v>
                </c:pt>
              </c:strCache>
            </c:strRef>
          </c:cat>
          <c:val>
            <c:numRef>
              <c:f>Лист1!$B$3:$E$3</c:f>
              <c:numCache>
                <c:formatCode>#,##0</c:formatCode>
                <c:ptCount val="4"/>
                <c:pt idx="0">
                  <c:v>-128.80000000000001</c:v>
                </c:pt>
                <c:pt idx="1">
                  <c:v>0</c:v>
                </c:pt>
                <c:pt idx="2">
                  <c:v>-351</c:v>
                </c:pt>
                <c:pt idx="3">
                  <c:v>-344.58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E0-419C-8C36-EF401D7AFB3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Лист1!$B$1:$E$1</c:f>
              <c:strCache>
                <c:ptCount val="4"/>
                <c:pt idx="0">
                  <c:v>2022 год                         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                               факт</c:v>
                </c:pt>
              </c:strCache>
            </c:strRef>
          </c:cat>
          <c:val>
            <c:numRef>
              <c:f>Лист1!$B$4:$E$4</c:f>
              <c:numCache>
                <c:formatCode>#,##0</c:formatCode>
                <c:ptCount val="4"/>
                <c:pt idx="0">
                  <c:v>6498.99</c:v>
                </c:pt>
                <c:pt idx="1">
                  <c:v>6648.6</c:v>
                </c:pt>
                <c:pt idx="2">
                  <c:v>1660</c:v>
                </c:pt>
                <c:pt idx="3">
                  <c:v>1803.58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9E0-419C-8C36-EF401D7AFB3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Налог, взимаемый в связи с применением патентной системы налогообложения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Лист1!$B$1:$E$1</c:f>
              <c:strCache>
                <c:ptCount val="4"/>
                <c:pt idx="0">
                  <c:v>2022 год                          факт</c:v>
                </c:pt>
                <c:pt idx="1">
                  <c:v>2023 год перв. план</c:v>
                </c:pt>
                <c:pt idx="2">
                  <c:v>2023 год уточн. план</c:v>
                </c:pt>
                <c:pt idx="3">
                  <c:v>2023 год                                факт</c:v>
                </c:pt>
              </c:strCache>
            </c:strRef>
          </c:cat>
          <c:val>
            <c:numRef>
              <c:f>Лист1!$B$5:$E$5</c:f>
              <c:numCache>
                <c:formatCode>#,##0</c:formatCode>
                <c:ptCount val="4"/>
                <c:pt idx="0">
                  <c:v>11389.117</c:v>
                </c:pt>
                <c:pt idx="1">
                  <c:v>23413</c:v>
                </c:pt>
                <c:pt idx="2">
                  <c:v>11275.5</c:v>
                </c:pt>
                <c:pt idx="3">
                  <c:v>2601.38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35-44B1-A22D-84EF5ADB5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6"/>
        <c:overlap val="100"/>
        <c:axId val="147680640"/>
        <c:axId val="148202624"/>
      </c:barChart>
      <c:catAx>
        <c:axId val="147680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202624"/>
        <c:crosses val="autoZero"/>
        <c:auto val="1"/>
        <c:lblAlgn val="ctr"/>
        <c:lblOffset val="100"/>
        <c:noMultiLvlLbl val="0"/>
      </c:catAx>
      <c:valAx>
        <c:axId val="148202624"/>
        <c:scaling>
          <c:orientation val="minMax"/>
          <c:max val="500000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one"/>
        <c:crossAx val="147680640"/>
        <c:crosses val="autoZero"/>
        <c:crossBetween val="between"/>
      </c:valAx>
      <c:dTable>
        <c:showHorzBorder val="1"/>
        <c:showVertBorder val="1"/>
        <c:showOutline val="1"/>
        <c:showKeys val="0"/>
        <c:spPr>
          <a:ln>
            <a:solidFill>
              <a:schemeClr val="accent1">
                <a:alpha val="78000"/>
              </a:schemeClr>
            </a:solidFill>
          </a:ln>
        </c:spPr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07T17:14:40.487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AFB71F-E8F7-4F0D-9582-26C21525F7C3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261C9F4-A8D1-4CA1-BECC-8BFB6B4018E1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40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 представлен во исполнение:</a:t>
          </a:r>
        </a:p>
      </dgm:t>
    </dgm:pt>
    <dgm:pt modelId="{D71F55F2-14C3-4ECF-B255-BD5F629D1A99}" type="parTrans" cxnId="{A39B4975-F20C-4E84-8EAB-9594DC0A6CB3}">
      <dgm:prSet/>
      <dgm:spPr/>
      <dgm:t>
        <a:bodyPr/>
        <a:lstStyle/>
        <a:p>
          <a:endParaRPr lang="ru-RU"/>
        </a:p>
      </dgm:t>
    </dgm:pt>
    <dgm:pt modelId="{7CF63F31-9F67-4F9C-8107-220C70DB11F7}" type="sibTrans" cxnId="{A39B4975-F20C-4E84-8EAB-9594DC0A6CB3}">
      <dgm:prSet/>
      <dgm:spPr/>
      <dgm:t>
        <a:bodyPr/>
        <a:lstStyle/>
        <a:p>
          <a:endParaRPr lang="ru-RU"/>
        </a:p>
      </dgm:t>
    </dgm:pt>
    <dgm:pt modelId="{7C065404-0CC9-4C07-9418-5A571FA26FA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части 34 раздела 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VIII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Положения о бюджетном процессе в Пермском муниципальном</a:t>
          </a:r>
          <a:r>
            <a:rPr lang="en-US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dirty="0">
              <a:latin typeface="Times New Roman" panose="02020603050405020304" pitchFamily="18" charset="0"/>
              <a:cs typeface="Times New Roman" panose="02020603050405020304" pitchFamily="18" charset="0"/>
            </a:rPr>
            <a:t>округе Пермского края, утвержденным решением Думы Пермского муниципального округа Пермского края от 22 сентября 2022 г. № 14</a:t>
          </a:r>
        </a:p>
        <a:p>
          <a:pPr algn="just"/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016020-D114-4CAF-B634-36E1C46CA994}" type="parTrans" cxnId="{EE1D6663-3930-4761-9A2B-17065C5087F8}">
      <dgm:prSet/>
      <dgm:spPr/>
      <dgm:t>
        <a:bodyPr/>
        <a:lstStyle/>
        <a:p>
          <a:endParaRPr lang="ru-RU"/>
        </a:p>
      </dgm:t>
    </dgm:pt>
    <dgm:pt modelId="{917C332C-A793-4687-9258-A4EA43A49632}" type="sibTrans" cxnId="{EE1D6663-3930-4761-9A2B-17065C5087F8}">
      <dgm:prSet/>
      <dgm:spPr/>
      <dgm:t>
        <a:bodyPr/>
        <a:lstStyle/>
        <a:p>
          <a:endParaRPr lang="ru-RU"/>
        </a:p>
      </dgm:t>
    </dgm:pt>
    <dgm:pt modelId="{3B0F130F-B3BD-47E7-8705-271573F24C88}" type="pres">
      <dgm:prSet presAssocID="{11AFB71F-E8F7-4F0D-9582-26C21525F7C3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6777C6-FDC7-42D2-8CDC-F5E5F7989E5C}" type="pres">
      <dgm:prSet presAssocID="{B261C9F4-A8D1-4CA1-BECC-8BFB6B4018E1}" presName="root" presStyleCnt="0">
        <dgm:presLayoutVars>
          <dgm:chMax/>
          <dgm:chPref val="4"/>
        </dgm:presLayoutVars>
      </dgm:prSet>
      <dgm:spPr/>
    </dgm:pt>
    <dgm:pt modelId="{98CEEF2E-5FDF-4839-9826-C208E5371B22}" type="pres">
      <dgm:prSet presAssocID="{B261C9F4-A8D1-4CA1-BECC-8BFB6B4018E1}" presName="rootComposite" presStyleCnt="0">
        <dgm:presLayoutVars/>
      </dgm:prSet>
      <dgm:spPr/>
    </dgm:pt>
    <dgm:pt modelId="{30462BE3-C324-4301-A3EA-62E336A6FDDF}" type="pres">
      <dgm:prSet presAssocID="{B261C9F4-A8D1-4CA1-BECC-8BFB6B4018E1}" presName="rootText" presStyleLbl="node0" presStyleIdx="0" presStyleCnt="1" custScaleX="94314" custScaleY="56008" custLinFactNeighborX="182" custLinFactNeighborY="-4367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B4B6AF96-9478-47E7-AB94-6A7872F3CA69}" type="pres">
      <dgm:prSet presAssocID="{B261C9F4-A8D1-4CA1-BECC-8BFB6B4018E1}" presName="childShape" presStyleCnt="0">
        <dgm:presLayoutVars>
          <dgm:chMax val="0"/>
          <dgm:chPref val="0"/>
        </dgm:presLayoutVars>
      </dgm:prSet>
      <dgm:spPr/>
    </dgm:pt>
    <dgm:pt modelId="{EA92171D-A967-4CC7-9350-214E5A77BB4B}" type="pres">
      <dgm:prSet presAssocID="{7C065404-0CC9-4C07-9418-5A571FA26FA0}" presName="childComposite" presStyleCnt="0">
        <dgm:presLayoutVars>
          <dgm:chMax val="0"/>
          <dgm:chPref val="0"/>
        </dgm:presLayoutVars>
      </dgm:prSet>
      <dgm:spPr/>
    </dgm:pt>
    <dgm:pt modelId="{968BD832-E34C-467E-BD31-5A1BEBA80314}" type="pres">
      <dgm:prSet presAssocID="{7C065404-0CC9-4C07-9418-5A571FA26FA0}" presName="Image" presStyleLbl="node1" presStyleIdx="0" presStyleCnt="1" custScaleX="3527" custScaleY="7778" custLinFactNeighborY="2556"/>
      <dgm:spPr/>
    </dgm:pt>
    <dgm:pt modelId="{6C2961C2-0D48-462E-BD33-51C2ABD26C91}" type="pres">
      <dgm:prSet presAssocID="{7C065404-0CC9-4C07-9418-5A571FA26FA0}" presName="childText" presStyleLbl="lnNode1" presStyleIdx="0" presStyleCnt="1" custScaleX="114723" custScaleY="209800" custLinFactNeighborX="133" custLinFactNeighborY="45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543D8-6CEF-41D3-B939-B6BF64F60FD7}" type="presOf" srcId="{B261C9F4-A8D1-4CA1-BECC-8BFB6B4018E1}" destId="{30462BE3-C324-4301-A3EA-62E336A6FDDF}" srcOrd="0" destOrd="0" presId="urn:microsoft.com/office/officeart/2008/layout/PictureAccentList"/>
    <dgm:cxn modelId="{16FA3E9B-524F-4AE8-88BC-7D39406B6A8C}" type="presOf" srcId="{7C065404-0CC9-4C07-9418-5A571FA26FA0}" destId="{6C2961C2-0D48-462E-BD33-51C2ABD26C91}" srcOrd="0" destOrd="0" presId="urn:microsoft.com/office/officeart/2008/layout/PictureAccentList"/>
    <dgm:cxn modelId="{E584D6C0-8CEE-4C64-BF2F-2F2354698FFA}" type="presOf" srcId="{11AFB71F-E8F7-4F0D-9582-26C21525F7C3}" destId="{3B0F130F-B3BD-47E7-8705-271573F24C88}" srcOrd="0" destOrd="0" presId="urn:microsoft.com/office/officeart/2008/layout/PictureAccentList"/>
    <dgm:cxn modelId="{A39B4975-F20C-4E84-8EAB-9594DC0A6CB3}" srcId="{11AFB71F-E8F7-4F0D-9582-26C21525F7C3}" destId="{B261C9F4-A8D1-4CA1-BECC-8BFB6B4018E1}" srcOrd="0" destOrd="0" parTransId="{D71F55F2-14C3-4ECF-B255-BD5F629D1A99}" sibTransId="{7CF63F31-9F67-4F9C-8107-220C70DB11F7}"/>
    <dgm:cxn modelId="{EE1D6663-3930-4761-9A2B-17065C5087F8}" srcId="{B261C9F4-A8D1-4CA1-BECC-8BFB6B4018E1}" destId="{7C065404-0CC9-4C07-9418-5A571FA26FA0}" srcOrd="0" destOrd="0" parTransId="{86016020-D114-4CAF-B634-36E1C46CA994}" sibTransId="{917C332C-A793-4687-9258-A4EA43A49632}"/>
    <dgm:cxn modelId="{805C0383-5797-4244-A53D-523512D72F0A}" type="presParOf" srcId="{3B0F130F-B3BD-47E7-8705-271573F24C88}" destId="{FE6777C6-FDC7-42D2-8CDC-F5E5F7989E5C}" srcOrd="0" destOrd="0" presId="urn:microsoft.com/office/officeart/2008/layout/PictureAccentList"/>
    <dgm:cxn modelId="{6BEC982B-878B-49D4-8849-E63997F97E04}" type="presParOf" srcId="{FE6777C6-FDC7-42D2-8CDC-F5E5F7989E5C}" destId="{98CEEF2E-5FDF-4839-9826-C208E5371B22}" srcOrd="0" destOrd="0" presId="urn:microsoft.com/office/officeart/2008/layout/PictureAccentList"/>
    <dgm:cxn modelId="{621C3884-9741-4073-9FB5-27E529FBEA69}" type="presParOf" srcId="{98CEEF2E-5FDF-4839-9826-C208E5371B22}" destId="{30462BE3-C324-4301-A3EA-62E336A6FDDF}" srcOrd="0" destOrd="0" presId="urn:microsoft.com/office/officeart/2008/layout/PictureAccentList"/>
    <dgm:cxn modelId="{940D6EDC-33C8-48BF-BDF4-990ECD574709}" type="presParOf" srcId="{FE6777C6-FDC7-42D2-8CDC-F5E5F7989E5C}" destId="{B4B6AF96-9478-47E7-AB94-6A7872F3CA69}" srcOrd="1" destOrd="0" presId="urn:microsoft.com/office/officeart/2008/layout/PictureAccentList"/>
    <dgm:cxn modelId="{6346F0A4-1DD8-41B4-B58E-DE3AEA1B7863}" type="presParOf" srcId="{B4B6AF96-9478-47E7-AB94-6A7872F3CA69}" destId="{EA92171D-A967-4CC7-9350-214E5A77BB4B}" srcOrd="0" destOrd="0" presId="urn:microsoft.com/office/officeart/2008/layout/PictureAccentList"/>
    <dgm:cxn modelId="{9C1ABB79-B5B5-45E6-8D39-45F6B682E8EA}" type="presParOf" srcId="{EA92171D-A967-4CC7-9350-214E5A77BB4B}" destId="{968BD832-E34C-467E-BD31-5A1BEBA80314}" srcOrd="0" destOrd="0" presId="urn:microsoft.com/office/officeart/2008/layout/PictureAccentList"/>
    <dgm:cxn modelId="{F8F89CE2-2BFF-469F-A90A-586AE2750E43}" type="presParOf" srcId="{EA92171D-A967-4CC7-9350-214E5A77BB4B}" destId="{6C2961C2-0D48-462E-BD33-51C2ABD26C9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DEF3F7-42C1-42AB-97D3-FAEAFFAD36F4}" type="doc">
      <dgm:prSet loTypeId="urn:microsoft.com/office/officeart/2005/8/layout/lProcess2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467379CB-B728-4506-9D57-3AA621B2AA79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 общего образования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3FD75-E4EC-48C3-8CFA-123DAEB17609}" type="parTrans" cxnId="{6AFEFCE7-0590-41B9-B082-3A88D8DDA05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D6658-7947-4A77-B2AF-ACBD8559EBE9}" type="sibTrans" cxnId="{6AFEFCE7-0590-41B9-B082-3A88D8DDA05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B21898-EF02-4D5C-AC41-92E973B3F58B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 дополнительного образования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270623-8CB6-4857-9FA5-1D63461858D5}" type="parTrans" cxnId="{9D92D606-1273-4976-98DD-CB0B6B093C0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3E2555-563E-41D1-A798-CA7774A3350E}" type="sibTrans" cxnId="{9D92D606-1273-4976-98DD-CB0B6B093C0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C27617-8079-48C8-BAD0-1F2A183F5334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Работники учреждений культуры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760CAB-7E07-4693-BF64-FE8A0C7FB4C7}" type="parTrans" cxnId="{DCAF5BEC-7DEC-4F12-A2B0-A731FA14643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D6C907-23B5-4819-8A3E-63AA881D8262}" type="sibTrans" cxnId="{DCAF5BEC-7DEC-4F12-A2B0-A731FA14643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E15CFE-5A51-4ECC-8576-5F8D34F7ED4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57 938 руб.</a:t>
          </a:r>
        </a:p>
      </dgm:t>
    </dgm:pt>
    <dgm:pt modelId="{79B89783-2070-4AEF-B673-AFE491D0C998}" type="parTrans" cxnId="{4D3BFC9D-5BE8-4B8F-ABA9-C2A8F226733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3D3206-3195-4376-9285-0C8116D17983}" type="sibTrans" cxnId="{4D3BFC9D-5BE8-4B8F-ABA9-C2A8F226733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6CAE4-CD12-445B-99AA-09D65F110E0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52 372 руб.</a:t>
          </a:r>
        </a:p>
      </dgm:t>
    </dgm:pt>
    <dgm:pt modelId="{48D99921-5467-4A7C-8BAE-BE990CFF571F}" type="parTrans" cxnId="{624E487F-8097-4253-9482-C409427CD1A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49AFB-D119-4FAF-B2A6-3F1D5C9BF1B7}" type="sibTrans" cxnId="{624E487F-8097-4253-9482-C409427CD1A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3E8B5-E95D-4523-AC40-35CD289C5DA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58 250 руб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C2F13E5D-4741-4F0B-A15C-43767F2C2170}" type="parTrans" cxnId="{EA891755-A237-4E63-A8BA-F4235DDF0F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A52D75-C6E1-4852-A271-722DCF04C88C}" type="sibTrans" cxnId="{EA891755-A237-4E63-A8BA-F4235DDF0F0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76B1C8-E821-4F62-B8BF-7DAA03252AD1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  <a:effectLst>
          <a:glow rad="190500">
            <a:schemeClr val="accent4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46 834 руб.</a:t>
          </a:r>
        </a:p>
      </dgm:t>
    </dgm:pt>
    <dgm:pt modelId="{65D78AB7-05F5-454C-8C82-239F870EC205}" type="parTrans" cxnId="{73CFE15D-653F-4650-9C04-8F61CE62CC8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CB179-B1B8-4D5C-AA5A-AC55E30B7362}" type="sibTrans" cxnId="{73CFE15D-653F-4650-9C04-8F61CE62CC8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BC1823-9A3D-40B6-B4DC-29A41BB5D43A}">
      <dgm:prSet custT="1"/>
      <dgm:spPr>
        <a:solidFill>
          <a:schemeClr val="accent3">
            <a:lumMod val="20000"/>
            <a:lumOff val="80000"/>
          </a:schemeClr>
        </a:solidFill>
        <a:effectLst>
          <a:glow>
            <a:schemeClr val="accent1">
              <a:alpha val="40000"/>
            </a:schemeClr>
          </a:glow>
          <a:softEdge rad="0"/>
        </a:effectLst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100,9 % </a:t>
          </a:r>
        </a:p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58 462 руб.</a:t>
          </a:r>
        </a:p>
      </dgm:t>
    </dgm:pt>
    <dgm:pt modelId="{A21DADA4-82A2-4196-9811-CAA3BC870EE1}" type="parTrans" cxnId="{E68914B5-22BD-4F16-9FF0-31932707B4D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378660-C73F-4C82-A64B-3FD78F754DCC}" type="sibTrans" cxnId="{E68914B5-22BD-4F16-9FF0-31932707B4D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9F380-295D-4267-8D94-487A3C0D54BC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97,2 %</a:t>
          </a:r>
        </a:p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50 922 руб.</a:t>
          </a:r>
        </a:p>
      </dgm:t>
    </dgm:pt>
    <dgm:pt modelId="{1DB6131A-E7AF-4FF1-BD7E-2BCF5DEC5970}" type="parTrans" cxnId="{8C0D818C-0E0B-4C64-AC19-D1DA753D16B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336508-1B59-4CB1-AED1-168423C781A1}" type="sibTrans" cxnId="{8C0D818C-0E0B-4C64-AC19-D1DA753D16B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F209B-D944-44F6-884C-2C2ED4CE718E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103,4 %</a:t>
          </a:r>
        </a:p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60 259 руб.</a:t>
          </a:r>
        </a:p>
      </dgm:t>
    </dgm:pt>
    <dgm:pt modelId="{9CAAAEA0-C1E4-47D8-9D62-9978649C9AA2}" type="parTrans" cxnId="{325F0053-9713-42C5-BA82-A318714208B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F2D127-2C0E-4A1A-B64A-31A1B159B67D}" type="sibTrans" cxnId="{325F0053-9713-42C5-BA82-A318714208BF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72008-67DF-488C-A07D-2CD709E9042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111,1 %</a:t>
          </a:r>
        </a:p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52 025 руб.</a:t>
          </a:r>
        </a:p>
      </dgm:t>
    </dgm:pt>
    <dgm:pt modelId="{819B0737-2E56-43FB-A379-335BF9BAB843}" type="parTrans" cxnId="{00572825-A741-4323-B6B1-55D942424EE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252C8-7358-476F-898E-EFF235F08998}" type="sibTrans" cxnId="{00572825-A741-4323-B6B1-55D942424EE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E4D799-D757-4880-A395-8DE3B05D1FCE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i="0" u="none" dirty="0">
              <a:latin typeface="Times New Roman" panose="02020603050405020304" pitchFamily="18" charset="0"/>
              <a:cs typeface="Times New Roman" panose="02020603050405020304" pitchFamily="18" charset="0"/>
            </a:rPr>
            <a:t>Педагоги дошкольного образования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53A53F-0D21-4946-9FB5-DC141290DCC4}" type="sibTrans" cxnId="{A0C4C723-5629-40B8-8C4B-4F7AC52F074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0E8EA7-2607-42E2-BCBE-D213DC066388}" type="parTrans" cxnId="{A0C4C723-5629-40B8-8C4B-4F7AC52F0740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AC0BC5-8FD9-4FFE-905A-CD890DDC9711}" type="pres">
      <dgm:prSet presAssocID="{83DEF3F7-42C1-42AB-97D3-FAEAFFAD36F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7CEA6-BD7E-4415-9F6D-93BD52541D19}" type="pres">
      <dgm:prSet presAssocID="{467379CB-B728-4506-9D57-3AA621B2AA79}" presName="compNode" presStyleCnt="0"/>
      <dgm:spPr/>
    </dgm:pt>
    <dgm:pt modelId="{25743631-35FE-47A5-A188-20EAE011F3BA}" type="pres">
      <dgm:prSet presAssocID="{467379CB-B728-4506-9D57-3AA621B2AA79}" presName="aNode" presStyleLbl="bgShp" presStyleIdx="0" presStyleCnt="4" custScaleY="70606" custLinFactNeighborX="-43" custLinFactNeighborY="68"/>
      <dgm:spPr/>
      <dgm:t>
        <a:bodyPr/>
        <a:lstStyle/>
        <a:p>
          <a:endParaRPr lang="ru-RU"/>
        </a:p>
      </dgm:t>
    </dgm:pt>
    <dgm:pt modelId="{8AAA378E-8001-4FDC-A76A-D3764151D091}" type="pres">
      <dgm:prSet presAssocID="{467379CB-B728-4506-9D57-3AA621B2AA79}" presName="textNode" presStyleLbl="bgShp" presStyleIdx="0" presStyleCnt="4"/>
      <dgm:spPr/>
      <dgm:t>
        <a:bodyPr/>
        <a:lstStyle/>
        <a:p>
          <a:endParaRPr lang="ru-RU"/>
        </a:p>
      </dgm:t>
    </dgm:pt>
    <dgm:pt modelId="{E919F526-2A93-4AA7-9D39-A11571392EEE}" type="pres">
      <dgm:prSet presAssocID="{467379CB-B728-4506-9D57-3AA621B2AA79}" presName="compChildNode" presStyleCnt="0"/>
      <dgm:spPr/>
    </dgm:pt>
    <dgm:pt modelId="{5E2A3583-EE91-48E5-A186-6A15F9322B47}" type="pres">
      <dgm:prSet presAssocID="{467379CB-B728-4506-9D57-3AA621B2AA79}" presName="theInnerList" presStyleCnt="0"/>
      <dgm:spPr/>
    </dgm:pt>
    <dgm:pt modelId="{0971185C-44AB-4301-AD0F-113902A1F7BB}" type="pres">
      <dgm:prSet presAssocID="{53BC1823-9A3D-40B6-B4DC-29A41BB5D43A}" presName="childNode" presStyleLbl="node1" presStyleIdx="0" presStyleCnt="8" custScaleY="39098" custLinFactNeighborX="2720" custLinFactNeighborY="-1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5DE54-A547-4747-A7F6-E721F4EB63D2}" type="pres">
      <dgm:prSet presAssocID="{53BC1823-9A3D-40B6-B4DC-29A41BB5D43A}" presName="aSpace2" presStyleCnt="0"/>
      <dgm:spPr/>
    </dgm:pt>
    <dgm:pt modelId="{52590929-01F0-4C7F-9A9B-D5424F8C253D}" type="pres">
      <dgm:prSet presAssocID="{F8E15CFE-5A51-4ECC-8576-5F8D34F7ED46}" presName="childNode" presStyleLbl="node1" presStyleIdx="1" presStyleCnt="8" custScaleY="21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3CEF6-2D02-4D47-BEBB-4EB964830AEA}" type="pres">
      <dgm:prSet presAssocID="{467379CB-B728-4506-9D57-3AA621B2AA79}" presName="aSpace" presStyleCnt="0"/>
      <dgm:spPr/>
    </dgm:pt>
    <dgm:pt modelId="{A38BE0C6-50ED-477E-B4F7-6CB743DE4FAC}" type="pres">
      <dgm:prSet presAssocID="{5AE4D799-D757-4880-A395-8DE3B05D1FCE}" presName="compNode" presStyleCnt="0"/>
      <dgm:spPr/>
    </dgm:pt>
    <dgm:pt modelId="{66B0A4EE-50C7-4455-8E94-DCB4DE0B97C7}" type="pres">
      <dgm:prSet presAssocID="{5AE4D799-D757-4880-A395-8DE3B05D1FCE}" presName="aNode" presStyleLbl="bgShp" presStyleIdx="1" presStyleCnt="4" custScaleY="71054" custLinFactNeighborX="-1648" custLinFactNeighborY="-986"/>
      <dgm:spPr/>
      <dgm:t>
        <a:bodyPr/>
        <a:lstStyle/>
        <a:p>
          <a:endParaRPr lang="ru-RU"/>
        </a:p>
      </dgm:t>
    </dgm:pt>
    <dgm:pt modelId="{5F8E949E-6662-452F-940A-AD84C1C0CDA8}" type="pres">
      <dgm:prSet presAssocID="{5AE4D799-D757-4880-A395-8DE3B05D1FCE}" presName="textNode" presStyleLbl="bgShp" presStyleIdx="1" presStyleCnt="4"/>
      <dgm:spPr/>
      <dgm:t>
        <a:bodyPr/>
        <a:lstStyle/>
        <a:p>
          <a:endParaRPr lang="ru-RU"/>
        </a:p>
      </dgm:t>
    </dgm:pt>
    <dgm:pt modelId="{1260B967-4464-4109-A216-8F86E4D4E5EA}" type="pres">
      <dgm:prSet presAssocID="{5AE4D799-D757-4880-A395-8DE3B05D1FCE}" presName="compChildNode" presStyleCnt="0"/>
      <dgm:spPr/>
    </dgm:pt>
    <dgm:pt modelId="{EADB76E8-0BDB-4F34-ABED-48824442F5E7}" type="pres">
      <dgm:prSet presAssocID="{5AE4D799-D757-4880-A395-8DE3B05D1FCE}" presName="theInnerList" presStyleCnt="0"/>
      <dgm:spPr/>
    </dgm:pt>
    <dgm:pt modelId="{793C0705-5382-4EF8-BEA0-F4B9BABF88CB}" type="pres">
      <dgm:prSet presAssocID="{F149F380-295D-4267-8D94-487A3C0D54BC}" presName="childNode" presStyleLbl="node1" presStyleIdx="2" presStyleCnt="8" custScaleY="36934" custLinFactNeighborX="-202" custLinFactNeighborY="-4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AB51F-9756-4140-9D3F-30AACB851036}" type="pres">
      <dgm:prSet presAssocID="{F149F380-295D-4267-8D94-487A3C0D54BC}" presName="aSpace2" presStyleCnt="0"/>
      <dgm:spPr/>
    </dgm:pt>
    <dgm:pt modelId="{6AE18252-EC2D-45E1-A455-FBF5EFB276F6}" type="pres">
      <dgm:prSet presAssocID="{CFE6CAE4-CD12-445B-99AA-09D65F110E08}" presName="childNode" presStyleLbl="node1" presStyleIdx="3" presStyleCnt="8" custScaleY="213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814AC-443C-4322-B853-92EC0CEAD0B0}" type="pres">
      <dgm:prSet presAssocID="{5AE4D799-D757-4880-A395-8DE3B05D1FCE}" presName="aSpace" presStyleCnt="0"/>
      <dgm:spPr/>
    </dgm:pt>
    <dgm:pt modelId="{3A125812-CBAE-492D-9DA7-A874214F1494}" type="pres">
      <dgm:prSet presAssocID="{CCB21898-EF02-4D5C-AC41-92E973B3F58B}" presName="compNode" presStyleCnt="0"/>
      <dgm:spPr/>
    </dgm:pt>
    <dgm:pt modelId="{73C0176E-7D6D-4EB7-821F-112BC9212A10}" type="pres">
      <dgm:prSet presAssocID="{CCB21898-EF02-4D5C-AC41-92E973B3F58B}" presName="aNode" presStyleLbl="bgShp" presStyleIdx="2" presStyleCnt="4" custScaleX="120783" custScaleY="70413" custLinFactNeighborX="819" custLinFactNeighborY="-1883"/>
      <dgm:spPr/>
      <dgm:t>
        <a:bodyPr/>
        <a:lstStyle/>
        <a:p>
          <a:endParaRPr lang="ru-RU"/>
        </a:p>
      </dgm:t>
    </dgm:pt>
    <dgm:pt modelId="{698BE7C6-B0A9-4484-B5D7-CA5297F3BBF5}" type="pres">
      <dgm:prSet presAssocID="{CCB21898-EF02-4D5C-AC41-92E973B3F58B}" presName="textNode" presStyleLbl="bgShp" presStyleIdx="2" presStyleCnt="4"/>
      <dgm:spPr/>
      <dgm:t>
        <a:bodyPr/>
        <a:lstStyle/>
        <a:p>
          <a:endParaRPr lang="ru-RU"/>
        </a:p>
      </dgm:t>
    </dgm:pt>
    <dgm:pt modelId="{1EAC927F-0DAA-4E96-AE33-BBA5ADE87ED3}" type="pres">
      <dgm:prSet presAssocID="{CCB21898-EF02-4D5C-AC41-92E973B3F58B}" presName="compChildNode" presStyleCnt="0"/>
      <dgm:spPr/>
    </dgm:pt>
    <dgm:pt modelId="{33FB9F47-CE41-45D3-8DE1-1B6E31E64D20}" type="pres">
      <dgm:prSet presAssocID="{CCB21898-EF02-4D5C-AC41-92E973B3F58B}" presName="theInnerList" presStyleCnt="0"/>
      <dgm:spPr/>
    </dgm:pt>
    <dgm:pt modelId="{8598F4FE-10F4-4E54-BC12-A19801251A4D}" type="pres">
      <dgm:prSet presAssocID="{572F209B-D944-44F6-884C-2C2ED4CE718E}" presName="childNode" presStyleLbl="node1" presStyleIdx="4" presStyleCnt="8" custAng="10800000" custFlipVert="1" custScaleX="105480" custScaleY="36793" custLinFactNeighborX="1850" custLinFactNeighborY="3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8009A-99DB-4B83-99B8-399CE6160DBE}" type="pres">
      <dgm:prSet presAssocID="{572F209B-D944-44F6-884C-2C2ED4CE718E}" presName="aSpace2" presStyleCnt="0"/>
      <dgm:spPr/>
    </dgm:pt>
    <dgm:pt modelId="{B91A0C16-7D88-46CC-8623-7855C1900380}" type="pres">
      <dgm:prSet presAssocID="{C303E8B5-E95D-4523-AC40-35CD289C5DAF}" presName="childNode" presStyleLbl="node1" presStyleIdx="5" presStyleCnt="8" custScaleY="2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40D1A-2B13-4CCE-A989-1D455CD0AFBD}" type="pres">
      <dgm:prSet presAssocID="{CCB21898-EF02-4D5C-AC41-92E973B3F58B}" presName="aSpace" presStyleCnt="0"/>
      <dgm:spPr/>
    </dgm:pt>
    <dgm:pt modelId="{635C9379-6163-44AA-883F-97E62F907672}" type="pres">
      <dgm:prSet presAssocID="{2BC27617-8079-48C8-BAD0-1F2A183F5334}" presName="compNode" presStyleCnt="0"/>
      <dgm:spPr/>
    </dgm:pt>
    <dgm:pt modelId="{34A6229F-3588-4558-AF6F-BF92E6D47CB5}" type="pres">
      <dgm:prSet presAssocID="{2BC27617-8079-48C8-BAD0-1F2A183F5334}" presName="aNode" presStyleLbl="bgShp" presStyleIdx="3" presStyleCnt="4" custScaleY="67953" custLinFactNeighborX="82" custLinFactNeighborY="-2202"/>
      <dgm:spPr/>
      <dgm:t>
        <a:bodyPr/>
        <a:lstStyle/>
        <a:p>
          <a:endParaRPr lang="ru-RU"/>
        </a:p>
      </dgm:t>
    </dgm:pt>
    <dgm:pt modelId="{B11919BE-40B9-48C3-A89D-30B34EA87A9E}" type="pres">
      <dgm:prSet presAssocID="{2BC27617-8079-48C8-BAD0-1F2A183F5334}" presName="textNode" presStyleLbl="bgShp" presStyleIdx="3" presStyleCnt="4"/>
      <dgm:spPr/>
      <dgm:t>
        <a:bodyPr/>
        <a:lstStyle/>
        <a:p>
          <a:endParaRPr lang="ru-RU"/>
        </a:p>
      </dgm:t>
    </dgm:pt>
    <dgm:pt modelId="{F2D4CB89-55D7-4A06-B2B6-018606A309AF}" type="pres">
      <dgm:prSet presAssocID="{2BC27617-8079-48C8-BAD0-1F2A183F5334}" presName="compChildNode" presStyleCnt="0"/>
      <dgm:spPr/>
    </dgm:pt>
    <dgm:pt modelId="{5CDEBEFE-9375-4C01-BFD0-07CDF819FC55}" type="pres">
      <dgm:prSet presAssocID="{2BC27617-8079-48C8-BAD0-1F2A183F5334}" presName="theInnerList" presStyleCnt="0"/>
      <dgm:spPr/>
    </dgm:pt>
    <dgm:pt modelId="{A70C00E6-24FA-4F43-B69A-0E34946208AD}" type="pres">
      <dgm:prSet presAssocID="{04A72008-67DF-488C-A07D-2CD709E9042F}" presName="childNode" presStyleLbl="node1" presStyleIdx="6" presStyleCnt="8" custScaleX="103245" custScaleY="39685" custLinFactNeighborX="-24" custLinFactNeighborY="11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D70E0-4A73-4A7D-847F-0A7D93A02A74}" type="pres">
      <dgm:prSet presAssocID="{04A72008-67DF-488C-A07D-2CD709E9042F}" presName="aSpace2" presStyleCnt="0"/>
      <dgm:spPr/>
    </dgm:pt>
    <dgm:pt modelId="{EBD19780-067C-45B1-9E1D-F29498BBE35E}" type="pres">
      <dgm:prSet presAssocID="{BF76B1C8-E821-4F62-B8BF-7DAA03252AD1}" presName="childNode" presStyleLbl="node1" presStyleIdx="7" presStyleCnt="8" custScaleX="114725" custScaleY="21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3CF82-6579-4C35-9356-BEC723521747}" type="presOf" srcId="{CFE6CAE4-CD12-445B-99AA-09D65F110E08}" destId="{6AE18252-EC2D-45E1-A455-FBF5EFB276F6}" srcOrd="0" destOrd="0" presId="urn:microsoft.com/office/officeart/2005/8/layout/lProcess2"/>
    <dgm:cxn modelId="{5BFD326B-7A09-4C79-A281-F470F3E1AC72}" type="presOf" srcId="{CCB21898-EF02-4D5C-AC41-92E973B3F58B}" destId="{73C0176E-7D6D-4EB7-821F-112BC9212A10}" srcOrd="0" destOrd="0" presId="urn:microsoft.com/office/officeart/2005/8/layout/lProcess2"/>
    <dgm:cxn modelId="{74E130E7-AF8B-4DA0-9205-FEFF98519F8C}" type="presOf" srcId="{2BC27617-8079-48C8-BAD0-1F2A183F5334}" destId="{34A6229F-3588-4558-AF6F-BF92E6D47CB5}" srcOrd="0" destOrd="0" presId="urn:microsoft.com/office/officeart/2005/8/layout/lProcess2"/>
    <dgm:cxn modelId="{BCE09C47-4BA3-4C8A-9072-3C1467522EF4}" type="presOf" srcId="{467379CB-B728-4506-9D57-3AA621B2AA79}" destId="{25743631-35FE-47A5-A188-20EAE011F3BA}" srcOrd="0" destOrd="0" presId="urn:microsoft.com/office/officeart/2005/8/layout/lProcess2"/>
    <dgm:cxn modelId="{73CFE15D-653F-4650-9C04-8F61CE62CC8A}" srcId="{2BC27617-8079-48C8-BAD0-1F2A183F5334}" destId="{BF76B1C8-E821-4F62-B8BF-7DAA03252AD1}" srcOrd="1" destOrd="0" parTransId="{65D78AB7-05F5-454C-8C82-239F870EC205}" sibTransId="{338CB179-B1B8-4D5C-AA5A-AC55E30B7362}"/>
    <dgm:cxn modelId="{6AFEFCE7-0590-41B9-B082-3A88D8DDA05D}" srcId="{83DEF3F7-42C1-42AB-97D3-FAEAFFAD36F4}" destId="{467379CB-B728-4506-9D57-3AA621B2AA79}" srcOrd="0" destOrd="0" parTransId="{21D3FD75-E4EC-48C3-8CFA-123DAEB17609}" sibTransId="{D73D6658-7947-4A77-B2AF-ACBD8559EBE9}"/>
    <dgm:cxn modelId="{358268FD-3040-4A01-9022-E1643E2F3447}" type="presOf" srcId="{467379CB-B728-4506-9D57-3AA621B2AA79}" destId="{8AAA378E-8001-4FDC-A76A-D3764151D091}" srcOrd="1" destOrd="0" presId="urn:microsoft.com/office/officeart/2005/8/layout/lProcess2"/>
    <dgm:cxn modelId="{476BD37E-BD94-4D6E-BCAF-8EF8FEE4CA3E}" type="presOf" srcId="{5AE4D799-D757-4880-A395-8DE3B05D1FCE}" destId="{5F8E949E-6662-452F-940A-AD84C1C0CDA8}" srcOrd="1" destOrd="0" presId="urn:microsoft.com/office/officeart/2005/8/layout/lProcess2"/>
    <dgm:cxn modelId="{2EB227A0-7DFE-4C26-9A5D-E088BF47C147}" type="presOf" srcId="{BF76B1C8-E821-4F62-B8BF-7DAA03252AD1}" destId="{EBD19780-067C-45B1-9E1D-F29498BBE35E}" srcOrd="0" destOrd="0" presId="urn:microsoft.com/office/officeart/2005/8/layout/lProcess2"/>
    <dgm:cxn modelId="{9FA66D9E-AB54-4557-8B2C-68FF2C6DDF2E}" type="presOf" srcId="{F8E15CFE-5A51-4ECC-8576-5F8D34F7ED46}" destId="{52590929-01F0-4C7F-9A9B-D5424F8C253D}" srcOrd="0" destOrd="0" presId="urn:microsoft.com/office/officeart/2005/8/layout/lProcess2"/>
    <dgm:cxn modelId="{00572825-A741-4323-B6B1-55D942424EE1}" srcId="{2BC27617-8079-48C8-BAD0-1F2A183F5334}" destId="{04A72008-67DF-488C-A07D-2CD709E9042F}" srcOrd="0" destOrd="0" parTransId="{819B0737-2E56-43FB-A379-335BF9BAB843}" sibTransId="{8B6252C8-7358-476F-898E-EFF235F08998}"/>
    <dgm:cxn modelId="{D266D058-9A63-4841-9F29-0DE8001BC518}" type="presOf" srcId="{04A72008-67DF-488C-A07D-2CD709E9042F}" destId="{A70C00E6-24FA-4F43-B69A-0E34946208AD}" srcOrd="0" destOrd="0" presId="urn:microsoft.com/office/officeart/2005/8/layout/lProcess2"/>
    <dgm:cxn modelId="{AD10BA33-E29E-416F-A3C6-6164F6F981C3}" type="presOf" srcId="{CCB21898-EF02-4D5C-AC41-92E973B3F58B}" destId="{698BE7C6-B0A9-4484-B5D7-CA5297F3BBF5}" srcOrd="1" destOrd="0" presId="urn:microsoft.com/office/officeart/2005/8/layout/lProcess2"/>
    <dgm:cxn modelId="{DCAF5BEC-7DEC-4F12-A2B0-A731FA14643D}" srcId="{83DEF3F7-42C1-42AB-97D3-FAEAFFAD36F4}" destId="{2BC27617-8079-48C8-BAD0-1F2A183F5334}" srcOrd="3" destOrd="0" parTransId="{D7760CAB-7E07-4693-BF64-FE8A0C7FB4C7}" sibTransId="{C9D6C907-23B5-4819-8A3E-63AA881D8262}"/>
    <dgm:cxn modelId="{A0C4C723-5629-40B8-8C4B-4F7AC52F0740}" srcId="{83DEF3F7-42C1-42AB-97D3-FAEAFFAD36F4}" destId="{5AE4D799-D757-4880-A395-8DE3B05D1FCE}" srcOrd="1" destOrd="0" parTransId="{1D0E8EA7-2607-42E2-BCBE-D213DC066388}" sibTransId="{A053A53F-0D21-4946-9FB5-DC141290DCC4}"/>
    <dgm:cxn modelId="{325F0053-9713-42C5-BA82-A318714208BF}" srcId="{CCB21898-EF02-4D5C-AC41-92E973B3F58B}" destId="{572F209B-D944-44F6-884C-2C2ED4CE718E}" srcOrd="0" destOrd="0" parTransId="{9CAAAEA0-C1E4-47D8-9D62-9978649C9AA2}" sibTransId="{4AF2D127-2C0E-4A1A-B64A-31A1B159B67D}"/>
    <dgm:cxn modelId="{9D92D606-1273-4976-98DD-CB0B6B093C04}" srcId="{83DEF3F7-42C1-42AB-97D3-FAEAFFAD36F4}" destId="{CCB21898-EF02-4D5C-AC41-92E973B3F58B}" srcOrd="2" destOrd="0" parTransId="{55270623-8CB6-4857-9FA5-1D63461858D5}" sibTransId="{813E2555-563E-41D1-A798-CA7774A3350E}"/>
    <dgm:cxn modelId="{EA891755-A237-4E63-A8BA-F4235DDF0F06}" srcId="{CCB21898-EF02-4D5C-AC41-92E973B3F58B}" destId="{C303E8B5-E95D-4523-AC40-35CD289C5DAF}" srcOrd="1" destOrd="0" parTransId="{C2F13E5D-4741-4F0B-A15C-43767F2C2170}" sibTransId="{67A52D75-C6E1-4852-A271-722DCF04C88C}"/>
    <dgm:cxn modelId="{9EB3F172-BF33-4494-9B15-0C9EFEA77C60}" type="presOf" srcId="{2BC27617-8079-48C8-BAD0-1F2A183F5334}" destId="{B11919BE-40B9-48C3-A89D-30B34EA87A9E}" srcOrd="1" destOrd="0" presId="urn:microsoft.com/office/officeart/2005/8/layout/lProcess2"/>
    <dgm:cxn modelId="{624E487F-8097-4253-9482-C409427CD1A6}" srcId="{5AE4D799-D757-4880-A395-8DE3B05D1FCE}" destId="{CFE6CAE4-CD12-445B-99AA-09D65F110E08}" srcOrd="1" destOrd="0" parTransId="{48D99921-5467-4A7C-8BAE-BE990CFF571F}" sibTransId="{F0149AFB-D119-4FAF-B2A6-3F1D5C9BF1B7}"/>
    <dgm:cxn modelId="{1E6AC1DE-3200-4DB5-9E8D-63DEDB9928F5}" type="presOf" srcId="{53BC1823-9A3D-40B6-B4DC-29A41BB5D43A}" destId="{0971185C-44AB-4301-AD0F-113902A1F7BB}" srcOrd="0" destOrd="0" presId="urn:microsoft.com/office/officeart/2005/8/layout/lProcess2"/>
    <dgm:cxn modelId="{E68914B5-22BD-4F16-9FF0-31932707B4D1}" srcId="{467379CB-B728-4506-9D57-3AA621B2AA79}" destId="{53BC1823-9A3D-40B6-B4DC-29A41BB5D43A}" srcOrd="0" destOrd="0" parTransId="{A21DADA4-82A2-4196-9811-CAA3BC870EE1}" sibTransId="{16378660-C73F-4C82-A64B-3FD78F754DCC}"/>
    <dgm:cxn modelId="{1EE0CC2F-7874-4095-88AF-987E6BE08E58}" type="presOf" srcId="{83DEF3F7-42C1-42AB-97D3-FAEAFFAD36F4}" destId="{26AC0BC5-8FD9-4FFE-905A-CD890DDC9711}" srcOrd="0" destOrd="0" presId="urn:microsoft.com/office/officeart/2005/8/layout/lProcess2"/>
    <dgm:cxn modelId="{4D3BFC9D-5BE8-4B8F-ABA9-C2A8F2267337}" srcId="{467379CB-B728-4506-9D57-3AA621B2AA79}" destId="{F8E15CFE-5A51-4ECC-8576-5F8D34F7ED46}" srcOrd="1" destOrd="0" parTransId="{79B89783-2070-4AEF-B673-AFE491D0C998}" sibTransId="{A63D3206-3195-4376-9285-0C8116D17983}"/>
    <dgm:cxn modelId="{C44A8351-8EA1-4D11-A97A-1D3349CEEEC7}" type="presOf" srcId="{5AE4D799-D757-4880-A395-8DE3B05D1FCE}" destId="{66B0A4EE-50C7-4455-8E94-DCB4DE0B97C7}" srcOrd="0" destOrd="0" presId="urn:microsoft.com/office/officeart/2005/8/layout/lProcess2"/>
    <dgm:cxn modelId="{1A24481F-6D5D-40A8-84B9-77DC5C19B58E}" type="presOf" srcId="{572F209B-D944-44F6-884C-2C2ED4CE718E}" destId="{8598F4FE-10F4-4E54-BC12-A19801251A4D}" srcOrd="0" destOrd="0" presId="urn:microsoft.com/office/officeart/2005/8/layout/lProcess2"/>
    <dgm:cxn modelId="{1225E38B-6D6D-4CC6-89AF-A983804780AA}" type="presOf" srcId="{F149F380-295D-4267-8D94-487A3C0D54BC}" destId="{793C0705-5382-4EF8-BEA0-F4B9BABF88CB}" srcOrd="0" destOrd="0" presId="urn:microsoft.com/office/officeart/2005/8/layout/lProcess2"/>
    <dgm:cxn modelId="{8C0D818C-0E0B-4C64-AC19-D1DA753D16BD}" srcId="{5AE4D799-D757-4880-A395-8DE3B05D1FCE}" destId="{F149F380-295D-4267-8D94-487A3C0D54BC}" srcOrd="0" destOrd="0" parTransId="{1DB6131A-E7AF-4FF1-BD7E-2BCF5DEC5970}" sibTransId="{02336508-1B59-4CB1-AED1-168423C781A1}"/>
    <dgm:cxn modelId="{84369C77-005E-4EB1-A525-3F6CC6901E6B}" type="presOf" srcId="{C303E8B5-E95D-4523-AC40-35CD289C5DAF}" destId="{B91A0C16-7D88-46CC-8623-7855C1900380}" srcOrd="0" destOrd="0" presId="urn:microsoft.com/office/officeart/2005/8/layout/lProcess2"/>
    <dgm:cxn modelId="{407A2831-F16F-4260-A626-C862FD4282BA}" type="presParOf" srcId="{26AC0BC5-8FD9-4FFE-905A-CD890DDC9711}" destId="{C917CEA6-BD7E-4415-9F6D-93BD52541D19}" srcOrd="0" destOrd="0" presId="urn:microsoft.com/office/officeart/2005/8/layout/lProcess2"/>
    <dgm:cxn modelId="{4A9C4A72-1E47-4211-B7FB-C1F00386C3D0}" type="presParOf" srcId="{C917CEA6-BD7E-4415-9F6D-93BD52541D19}" destId="{25743631-35FE-47A5-A188-20EAE011F3BA}" srcOrd="0" destOrd="0" presId="urn:microsoft.com/office/officeart/2005/8/layout/lProcess2"/>
    <dgm:cxn modelId="{E636F807-0FCE-425C-9836-0859F981BAC8}" type="presParOf" srcId="{C917CEA6-BD7E-4415-9F6D-93BD52541D19}" destId="{8AAA378E-8001-4FDC-A76A-D3764151D091}" srcOrd="1" destOrd="0" presId="urn:microsoft.com/office/officeart/2005/8/layout/lProcess2"/>
    <dgm:cxn modelId="{D8D04138-31E5-4876-A176-7AB82BF7E3E3}" type="presParOf" srcId="{C917CEA6-BD7E-4415-9F6D-93BD52541D19}" destId="{E919F526-2A93-4AA7-9D39-A11571392EEE}" srcOrd="2" destOrd="0" presId="urn:microsoft.com/office/officeart/2005/8/layout/lProcess2"/>
    <dgm:cxn modelId="{C87FF0E3-6CF3-44C0-A139-A893F0C349A1}" type="presParOf" srcId="{E919F526-2A93-4AA7-9D39-A11571392EEE}" destId="{5E2A3583-EE91-48E5-A186-6A15F9322B47}" srcOrd="0" destOrd="0" presId="urn:microsoft.com/office/officeart/2005/8/layout/lProcess2"/>
    <dgm:cxn modelId="{4A046FDD-E3E6-4ACB-8C2B-2551724DD089}" type="presParOf" srcId="{5E2A3583-EE91-48E5-A186-6A15F9322B47}" destId="{0971185C-44AB-4301-AD0F-113902A1F7BB}" srcOrd="0" destOrd="0" presId="urn:microsoft.com/office/officeart/2005/8/layout/lProcess2"/>
    <dgm:cxn modelId="{E8CB887A-0A82-44E6-9B1E-93172BE38F00}" type="presParOf" srcId="{5E2A3583-EE91-48E5-A186-6A15F9322B47}" destId="{1325DE54-A547-4747-A7F6-E721F4EB63D2}" srcOrd="1" destOrd="0" presId="urn:microsoft.com/office/officeart/2005/8/layout/lProcess2"/>
    <dgm:cxn modelId="{40AEEC6A-B6FE-455C-B1BF-03ED82FAA1CB}" type="presParOf" srcId="{5E2A3583-EE91-48E5-A186-6A15F9322B47}" destId="{52590929-01F0-4C7F-9A9B-D5424F8C253D}" srcOrd="2" destOrd="0" presId="urn:microsoft.com/office/officeart/2005/8/layout/lProcess2"/>
    <dgm:cxn modelId="{CA1C8CAE-0B91-4CC4-A324-F97B538F5120}" type="presParOf" srcId="{26AC0BC5-8FD9-4FFE-905A-CD890DDC9711}" destId="{0F33CEF6-2D02-4D47-BEBB-4EB964830AEA}" srcOrd="1" destOrd="0" presId="urn:microsoft.com/office/officeart/2005/8/layout/lProcess2"/>
    <dgm:cxn modelId="{E69B804F-68AB-4A16-8E15-66001DB07C68}" type="presParOf" srcId="{26AC0BC5-8FD9-4FFE-905A-CD890DDC9711}" destId="{A38BE0C6-50ED-477E-B4F7-6CB743DE4FAC}" srcOrd="2" destOrd="0" presId="urn:microsoft.com/office/officeart/2005/8/layout/lProcess2"/>
    <dgm:cxn modelId="{ADF87CBB-B3C7-46FF-A799-F4C08651A4EB}" type="presParOf" srcId="{A38BE0C6-50ED-477E-B4F7-6CB743DE4FAC}" destId="{66B0A4EE-50C7-4455-8E94-DCB4DE0B97C7}" srcOrd="0" destOrd="0" presId="urn:microsoft.com/office/officeart/2005/8/layout/lProcess2"/>
    <dgm:cxn modelId="{96E05A06-B8F5-4754-AE66-3BBDE6BAAD9F}" type="presParOf" srcId="{A38BE0C6-50ED-477E-B4F7-6CB743DE4FAC}" destId="{5F8E949E-6662-452F-940A-AD84C1C0CDA8}" srcOrd="1" destOrd="0" presId="urn:microsoft.com/office/officeart/2005/8/layout/lProcess2"/>
    <dgm:cxn modelId="{8870B4CC-42A2-47CF-9E4B-DA0500F8C077}" type="presParOf" srcId="{A38BE0C6-50ED-477E-B4F7-6CB743DE4FAC}" destId="{1260B967-4464-4109-A216-8F86E4D4E5EA}" srcOrd="2" destOrd="0" presId="urn:microsoft.com/office/officeart/2005/8/layout/lProcess2"/>
    <dgm:cxn modelId="{84CF2A81-2188-4EC4-8D57-3B1F787DFF1B}" type="presParOf" srcId="{1260B967-4464-4109-A216-8F86E4D4E5EA}" destId="{EADB76E8-0BDB-4F34-ABED-48824442F5E7}" srcOrd="0" destOrd="0" presId="urn:microsoft.com/office/officeart/2005/8/layout/lProcess2"/>
    <dgm:cxn modelId="{CEA5298A-A26F-4E01-BCB0-C37B527F207D}" type="presParOf" srcId="{EADB76E8-0BDB-4F34-ABED-48824442F5E7}" destId="{793C0705-5382-4EF8-BEA0-F4B9BABF88CB}" srcOrd="0" destOrd="0" presId="urn:microsoft.com/office/officeart/2005/8/layout/lProcess2"/>
    <dgm:cxn modelId="{E8F21EE4-2222-4558-A69B-CCC967B24E74}" type="presParOf" srcId="{EADB76E8-0BDB-4F34-ABED-48824442F5E7}" destId="{BA9AB51F-9756-4140-9D3F-30AACB851036}" srcOrd="1" destOrd="0" presId="urn:microsoft.com/office/officeart/2005/8/layout/lProcess2"/>
    <dgm:cxn modelId="{A8639D08-682A-4DA0-85B4-C918AB1DA8B3}" type="presParOf" srcId="{EADB76E8-0BDB-4F34-ABED-48824442F5E7}" destId="{6AE18252-EC2D-45E1-A455-FBF5EFB276F6}" srcOrd="2" destOrd="0" presId="urn:microsoft.com/office/officeart/2005/8/layout/lProcess2"/>
    <dgm:cxn modelId="{4A898B9E-F1C5-4303-96F4-9CBE28CDDBFC}" type="presParOf" srcId="{26AC0BC5-8FD9-4FFE-905A-CD890DDC9711}" destId="{AC0814AC-443C-4322-B853-92EC0CEAD0B0}" srcOrd="3" destOrd="0" presId="urn:microsoft.com/office/officeart/2005/8/layout/lProcess2"/>
    <dgm:cxn modelId="{6223E35C-BF28-46A2-B2DF-E70035A81288}" type="presParOf" srcId="{26AC0BC5-8FD9-4FFE-905A-CD890DDC9711}" destId="{3A125812-CBAE-492D-9DA7-A874214F1494}" srcOrd="4" destOrd="0" presId="urn:microsoft.com/office/officeart/2005/8/layout/lProcess2"/>
    <dgm:cxn modelId="{C6CEA995-01A7-4639-9BB0-54C5BA842887}" type="presParOf" srcId="{3A125812-CBAE-492D-9DA7-A874214F1494}" destId="{73C0176E-7D6D-4EB7-821F-112BC9212A10}" srcOrd="0" destOrd="0" presId="urn:microsoft.com/office/officeart/2005/8/layout/lProcess2"/>
    <dgm:cxn modelId="{663056A6-9D44-4D02-BA3C-478E0F9E3809}" type="presParOf" srcId="{3A125812-CBAE-492D-9DA7-A874214F1494}" destId="{698BE7C6-B0A9-4484-B5D7-CA5297F3BBF5}" srcOrd="1" destOrd="0" presId="urn:microsoft.com/office/officeart/2005/8/layout/lProcess2"/>
    <dgm:cxn modelId="{B127B886-11C0-43FD-9C78-946122383F12}" type="presParOf" srcId="{3A125812-CBAE-492D-9DA7-A874214F1494}" destId="{1EAC927F-0DAA-4E96-AE33-BBA5ADE87ED3}" srcOrd="2" destOrd="0" presId="urn:microsoft.com/office/officeart/2005/8/layout/lProcess2"/>
    <dgm:cxn modelId="{25E4CB24-EBB0-4FBB-8B5E-8DB89C6F6ED9}" type="presParOf" srcId="{1EAC927F-0DAA-4E96-AE33-BBA5ADE87ED3}" destId="{33FB9F47-CE41-45D3-8DE1-1B6E31E64D20}" srcOrd="0" destOrd="0" presId="urn:microsoft.com/office/officeart/2005/8/layout/lProcess2"/>
    <dgm:cxn modelId="{C3E90DC4-239C-4850-BF15-BBBF3F14918E}" type="presParOf" srcId="{33FB9F47-CE41-45D3-8DE1-1B6E31E64D20}" destId="{8598F4FE-10F4-4E54-BC12-A19801251A4D}" srcOrd="0" destOrd="0" presId="urn:microsoft.com/office/officeart/2005/8/layout/lProcess2"/>
    <dgm:cxn modelId="{90DDEBC3-4ABE-4615-A26D-8988D67C6FE2}" type="presParOf" srcId="{33FB9F47-CE41-45D3-8DE1-1B6E31E64D20}" destId="{6888009A-99DB-4B83-99B8-399CE6160DBE}" srcOrd="1" destOrd="0" presId="urn:microsoft.com/office/officeart/2005/8/layout/lProcess2"/>
    <dgm:cxn modelId="{2219993C-30D5-48D1-A9A7-CFBCB1E9447B}" type="presParOf" srcId="{33FB9F47-CE41-45D3-8DE1-1B6E31E64D20}" destId="{B91A0C16-7D88-46CC-8623-7855C1900380}" srcOrd="2" destOrd="0" presId="urn:microsoft.com/office/officeart/2005/8/layout/lProcess2"/>
    <dgm:cxn modelId="{C032246E-BFC1-498A-A8BD-E08AC80B432B}" type="presParOf" srcId="{26AC0BC5-8FD9-4FFE-905A-CD890DDC9711}" destId="{C9340D1A-2B13-4CCE-A989-1D455CD0AFBD}" srcOrd="5" destOrd="0" presId="urn:microsoft.com/office/officeart/2005/8/layout/lProcess2"/>
    <dgm:cxn modelId="{EECCEA8A-0964-46F8-B296-FF5C42E1A315}" type="presParOf" srcId="{26AC0BC5-8FD9-4FFE-905A-CD890DDC9711}" destId="{635C9379-6163-44AA-883F-97E62F907672}" srcOrd="6" destOrd="0" presId="urn:microsoft.com/office/officeart/2005/8/layout/lProcess2"/>
    <dgm:cxn modelId="{BBB3A134-85B9-426A-BC49-12DA65AA455A}" type="presParOf" srcId="{635C9379-6163-44AA-883F-97E62F907672}" destId="{34A6229F-3588-4558-AF6F-BF92E6D47CB5}" srcOrd="0" destOrd="0" presId="urn:microsoft.com/office/officeart/2005/8/layout/lProcess2"/>
    <dgm:cxn modelId="{6548F709-3AF9-4A86-B37E-DC0C70FDFC36}" type="presParOf" srcId="{635C9379-6163-44AA-883F-97E62F907672}" destId="{B11919BE-40B9-48C3-A89D-30B34EA87A9E}" srcOrd="1" destOrd="0" presId="urn:microsoft.com/office/officeart/2005/8/layout/lProcess2"/>
    <dgm:cxn modelId="{7510BCD1-D754-42D0-B635-ADE4E8B8FF22}" type="presParOf" srcId="{635C9379-6163-44AA-883F-97E62F907672}" destId="{F2D4CB89-55D7-4A06-B2B6-018606A309AF}" srcOrd="2" destOrd="0" presId="urn:microsoft.com/office/officeart/2005/8/layout/lProcess2"/>
    <dgm:cxn modelId="{73848660-418A-4FEF-A279-F4C623D6A0A0}" type="presParOf" srcId="{F2D4CB89-55D7-4A06-B2B6-018606A309AF}" destId="{5CDEBEFE-9375-4C01-BFD0-07CDF819FC55}" srcOrd="0" destOrd="0" presId="urn:microsoft.com/office/officeart/2005/8/layout/lProcess2"/>
    <dgm:cxn modelId="{0CF0833C-5A4C-4E95-B62C-07F5313D40D0}" type="presParOf" srcId="{5CDEBEFE-9375-4C01-BFD0-07CDF819FC55}" destId="{A70C00E6-24FA-4F43-B69A-0E34946208AD}" srcOrd="0" destOrd="0" presId="urn:microsoft.com/office/officeart/2005/8/layout/lProcess2"/>
    <dgm:cxn modelId="{1807E7A5-E744-4377-8B12-DD6F37123D8A}" type="presParOf" srcId="{5CDEBEFE-9375-4C01-BFD0-07CDF819FC55}" destId="{087D70E0-4A73-4A7D-847F-0A7D93A02A74}" srcOrd="1" destOrd="0" presId="urn:microsoft.com/office/officeart/2005/8/layout/lProcess2"/>
    <dgm:cxn modelId="{E30836C0-9C0C-460F-8CC0-D3FEE34B5DAA}" type="presParOf" srcId="{5CDEBEFE-9375-4C01-BFD0-07CDF819FC55}" destId="{EBD19780-067C-45B1-9E1D-F29498BBE35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62BE3-C324-4301-A3EA-62E336A6FDDF}">
      <dsp:nvSpPr>
        <dsp:cNvPr id="0" name=""/>
        <dsp:cNvSpPr/>
      </dsp:nvSpPr>
      <dsp:spPr>
        <a:xfrm>
          <a:off x="144045" y="144023"/>
          <a:ext cx="8481108" cy="923637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Отчет представлен во исполнение:</a:t>
          </a:r>
        </a:p>
      </dsp:txBody>
      <dsp:txXfrm>
        <a:off x="171097" y="171075"/>
        <a:ext cx="8427004" cy="869533"/>
      </dsp:txXfrm>
    </dsp:sp>
    <dsp:sp modelId="{968BD832-E34C-467E-BD31-5A1BEBA80314}">
      <dsp:nvSpPr>
        <dsp:cNvPr id="0" name=""/>
        <dsp:cNvSpPr/>
      </dsp:nvSpPr>
      <dsp:spPr>
        <a:xfrm>
          <a:off x="3116" y="3792612"/>
          <a:ext cx="58164" cy="12826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2961C2-0D48-462E-BD33-51C2ABD26C91}">
      <dsp:nvSpPr>
        <dsp:cNvPr id="0" name=""/>
        <dsp:cNvSpPr/>
      </dsp:nvSpPr>
      <dsp:spPr>
        <a:xfrm>
          <a:off x="425526" y="2160234"/>
          <a:ext cx="8310939" cy="3459847"/>
        </a:xfrm>
        <a:prstGeom prst="roundRect">
          <a:avLst>
            <a:gd name="adj" fmla="val 1667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части 34 раздела 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VIII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Положения о бюджетном процессе в Пермском муниципальном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округе Пермского края, утвержденным решением Думы Пермского муниципального округа Пермского края от 22 сентября 2022 г. № 14</a:t>
          </a:r>
        </a:p>
        <a:p>
          <a:pPr lvl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4452" y="2329160"/>
        <a:ext cx="7973087" cy="3121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0.23907</cdr:x>
      <cdr:y>0.12162</cdr:y>
    </cdr:from>
    <cdr:to>
      <cdr:x>0.70104</cdr:x>
      <cdr:y>0.16216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49E0E5B9-7D4A-1211-3B62-0E10D8239C01}"/>
            </a:ext>
          </a:extLst>
        </cdr:cNvPr>
        <cdr:cNvCxnSpPr/>
      </cdr:nvCxnSpPr>
      <cdr:spPr>
        <a:xfrm xmlns:a="http://schemas.openxmlformats.org/drawingml/2006/main" flipV="1">
          <a:off x="2012239" y="648072"/>
          <a:ext cx="3888432" cy="21602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accent3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0.38758</cdr:x>
      <cdr:y>0.04054</cdr:y>
    </cdr:from>
    <cdr:to>
      <cdr:x>0.50398</cdr:x>
      <cdr:y>0.12482</cdr:y>
    </cdr:to>
    <cdr:sp macro="" textlink="">
      <cdr:nvSpPr>
        <cdr:cNvPr id="7" name="TextBox 6"/>
        <cdr:cNvSpPr txBox="1"/>
      </cdr:nvSpPr>
      <cdr:spPr>
        <a:xfrm xmlns:a="http://schemas.openxmlformats.org/drawingml/2006/main" rot="21319121">
          <a:off x="3262284" y="216024"/>
          <a:ext cx="979735" cy="4490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+0,6%</a:t>
          </a:r>
        </a:p>
      </cdr:txBody>
    </cdr:sp>
  </cdr:relSizeAnchor>
  <cdr:relSizeAnchor xmlns:cdr="http://schemas.openxmlformats.org/drawingml/2006/chartDrawing">
    <cdr:from>
      <cdr:x>0.32462</cdr:x>
      <cdr:y>0.25559</cdr:y>
    </cdr:from>
    <cdr:to>
      <cdr:x>0.42728</cdr:x>
      <cdr:y>0.31198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732319" y="1361928"/>
          <a:ext cx="864085" cy="3004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6 210</a:t>
          </a:r>
        </a:p>
      </cdr:txBody>
    </cdr:sp>
  </cdr:relSizeAnchor>
  <cdr:relSizeAnchor xmlns:cdr="http://schemas.openxmlformats.org/drawingml/2006/chartDrawing">
    <cdr:from>
      <cdr:x>0.37595</cdr:x>
      <cdr:y>0.25559</cdr:y>
    </cdr:from>
    <cdr:to>
      <cdr:x>0.82937</cdr:x>
      <cdr:y>0.27027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xmlns="" id="{AD2FD292-A136-138E-2ABB-8EFD42153F60}"/>
            </a:ext>
          </a:extLst>
        </cdr:cNvPr>
        <cdr:cNvCxnSpPr>
          <a:stCxn xmlns:a="http://schemas.openxmlformats.org/drawingml/2006/main" id="2" idx="0"/>
        </cdr:cNvCxnSpPr>
      </cdr:nvCxnSpPr>
      <cdr:spPr>
        <a:xfrm xmlns:a="http://schemas.openxmlformats.org/drawingml/2006/main">
          <a:off x="3164362" y="1361928"/>
          <a:ext cx="3816429" cy="78232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C00000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0.69671</cdr:x>
      <cdr:y>0.62124</cdr:y>
    </cdr:from>
    <cdr:to>
      <cdr:x>0.84358</cdr:x>
      <cdr:y>0.66522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869772" y="3051726"/>
          <a:ext cx="123731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0.70085</cdr:x>
      <cdr:y>0.60658</cdr:y>
    </cdr:from>
    <cdr:to>
      <cdr:x>0.78632</cdr:x>
      <cdr:y>0.67987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04657" y="297971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0.32348</cdr:x>
      <cdr:y>0.57826</cdr:y>
    </cdr:from>
    <cdr:to>
      <cdr:x>0.79357</cdr:x>
      <cdr:y>0.65321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:a16="http://schemas.microsoft.com/office/drawing/2014/main" xmlns="" id="{7C227F04-E63A-433E-BD78-23921F25012C}"/>
            </a:ext>
          </a:extLst>
        </cdr:cNvPr>
        <cdr:cNvCxnSpPr/>
      </cdr:nvCxnSpPr>
      <cdr:spPr>
        <a:xfrm xmlns:a="http://schemas.openxmlformats.org/drawingml/2006/main">
          <a:off x="2212867" y="1434676"/>
          <a:ext cx="3215742" cy="185945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chemeClr val="accent6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0.35938</cdr:x>
      <cdr:y>0.46296</cdr:y>
    </cdr:from>
    <cdr:to>
      <cdr:x>0.46875</cdr:x>
      <cdr:y>0.66667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56184" y="1800200"/>
          <a:ext cx="50405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0.0625</cdr:x>
      <cdr:y>0.16667</cdr:y>
    </cdr:from>
    <cdr:to>
      <cdr:x>0.23438</cdr:x>
      <cdr:y>0.25926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8032" y="648072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0.01587</cdr:x>
      <cdr:y>0.11392</cdr:y>
    </cdr:from>
    <cdr:to>
      <cdr:x>0.49206</cdr:x>
      <cdr:y>0.18987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008" y="648072"/>
          <a:ext cx="216024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200"/>
            </a:lnSpc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по делам культуры, молодежи и спорта</a:t>
          </a:r>
        </a:p>
      </cdr:txBody>
    </cdr:sp>
  </cdr:relSizeAnchor>
  <cdr:relSizeAnchor xmlns:cdr="http://schemas.openxmlformats.org/drawingml/2006/chartDrawing">
    <cdr:from>
      <cdr:x>0.01587</cdr:x>
      <cdr:y>0.18987</cdr:y>
    </cdr:from>
    <cdr:to>
      <cdr:x>0.49206</cdr:x>
      <cdr:y>0.25316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72008" y="1080120"/>
          <a:ext cx="2160240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Контрольно-счетная палата</a:t>
          </a:r>
        </a:p>
      </cdr:txBody>
    </cdr:sp>
  </cdr:relSizeAnchor>
  <cdr:relSizeAnchor xmlns:cdr="http://schemas.openxmlformats.org/drawingml/2006/chartDrawing">
    <cdr:from>
      <cdr:x>0.01587</cdr:x>
      <cdr:y>0.26582</cdr:y>
    </cdr:from>
    <cdr:to>
      <cdr:x>0.49206</cdr:x>
      <cdr:y>0.31646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72008" y="1512168"/>
          <a:ext cx="216024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</a:t>
          </a:r>
        </a:p>
      </cdr:txBody>
    </cdr:sp>
  </cdr:relSizeAnchor>
  <cdr:relSizeAnchor xmlns:cdr="http://schemas.openxmlformats.org/drawingml/2006/chartDrawing">
    <cdr:from>
      <cdr:x>0.01587</cdr:x>
      <cdr:y>0.34177</cdr:y>
    </cdr:from>
    <cdr:to>
      <cdr:x>0.49206</cdr:x>
      <cdr:y>0.39241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72008" y="1944216"/>
          <a:ext cx="216024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образования</a:t>
          </a:r>
        </a:p>
      </cdr:txBody>
    </cdr:sp>
  </cdr:relSizeAnchor>
  <cdr:relSizeAnchor xmlns:cdr="http://schemas.openxmlformats.org/drawingml/2006/chartDrawing">
    <cdr:from>
      <cdr:x>0.01587</cdr:x>
      <cdr:y>0.40506</cdr:y>
    </cdr:from>
    <cdr:to>
      <cdr:x>0.49206</cdr:x>
      <cdr:y>0.48101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72008" y="2304256"/>
          <a:ext cx="216024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200"/>
            </a:lnSpc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по развитию АПК и предпринимательства</a:t>
          </a:r>
        </a:p>
      </cdr:txBody>
    </cdr:sp>
  </cdr:relSizeAnchor>
  <cdr:relSizeAnchor xmlns:cdr="http://schemas.openxmlformats.org/drawingml/2006/chartDrawing">
    <cdr:from>
      <cdr:x>0.01587</cdr:x>
      <cdr:y>0.48101</cdr:y>
    </cdr:from>
    <cdr:to>
      <cdr:x>0.49206</cdr:x>
      <cdr:y>0.55696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72008" y="2736304"/>
          <a:ext cx="216024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200"/>
            </a:lnSpc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социального развития</a:t>
          </a:r>
        </a:p>
      </cdr:txBody>
    </cdr:sp>
  </cdr:relSizeAnchor>
  <cdr:relSizeAnchor xmlns:cdr="http://schemas.openxmlformats.org/drawingml/2006/chartDrawing">
    <cdr:from>
      <cdr:x>0.01587</cdr:x>
      <cdr:y>0.5443</cdr:y>
    </cdr:from>
    <cdr:to>
      <cdr:x>0.49206</cdr:x>
      <cdr:y>0.62025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72008" y="3096344"/>
          <a:ext cx="216024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200"/>
            </a:lnSpc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территориальной безопасности</a:t>
          </a:r>
        </a:p>
      </cdr:txBody>
    </cdr:sp>
  </cdr:relSizeAnchor>
  <cdr:relSizeAnchor xmlns:cdr="http://schemas.openxmlformats.org/drawingml/2006/chartDrawing">
    <cdr:from>
      <cdr:x>0.01587</cdr:x>
      <cdr:y>0.62025</cdr:y>
    </cdr:from>
    <cdr:to>
      <cdr:x>0.49206</cdr:x>
      <cdr:y>0.6962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72008" y="3528392"/>
          <a:ext cx="216024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200"/>
            </a:lnSpc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Финансово-экономическое управление</a:t>
          </a:r>
        </a:p>
      </cdr:txBody>
    </cdr:sp>
  </cdr:relSizeAnchor>
  <cdr:relSizeAnchor xmlns:cdr="http://schemas.openxmlformats.org/drawingml/2006/chartDrawing">
    <cdr:from>
      <cdr:x>0.01587</cdr:x>
      <cdr:y>0.6962</cdr:y>
    </cdr:from>
    <cdr:to>
      <cdr:x>0.49206</cdr:x>
      <cdr:y>0.77215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72008" y="3960440"/>
          <a:ext cx="216024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200"/>
            </a:lnSpc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Комитет имущественных отношений</a:t>
          </a:r>
        </a:p>
      </cdr:txBody>
    </cdr:sp>
  </cdr:relSizeAnchor>
  <cdr:relSizeAnchor xmlns:cdr="http://schemas.openxmlformats.org/drawingml/2006/chartDrawing">
    <cdr:from>
      <cdr:x>0.01587</cdr:x>
      <cdr:y>0.77215</cdr:y>
    </cdr:from>
    <cdr:to>
      <cdr:x>0.49206</cdr:x>
      <cdr:y>0.82278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72008" y="4392488"/>
          <a:ext cx="2160240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Дума</a:t>
          </a:r>
        </a:p>
      </cdr:txBody>
    </cdr:sp>
  </cdr:relSizeAnchor>
  <cdr:relSizeAnchor xmlns:cdr="http://schemas.openxmlformats.org/drawingml/2006/chartDrawing">
    <cdr:from>
      <cdr:x>0.01587</cdr:x>
      <cdr:y>0.82278</cdr:y>
    </cdr:from>
    <cdr:to>
      <cdr:x>0.49206</cdr:x>
      <cdr:y>0.89873</cdr:y>
    </cdr:to>
    <cdr:sp macro="" textlink="">
      <cdr:nvSpPr>
        <cdr:cNvPr id="12" name="Прямоугольник 11"/>
        <cdr:cNvSpPr/>
      </cdr:nvSpPr>
      <cdr:spPr>
        <a:xfrm xmlns:a="http://schemas.openxmlformats.org/drawingml/2006/main">
          <a:off x="72008" y="4680520"/>
          <a:ext cx="216024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200"/>
            </a:lnSpc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по развитию инфраструктуры</a:t>
          </a:r>
        </a:p>
      </cdr:txBody>
    </cdr:sp>
  </cdr:relSizeAnchor>
  <cdr:relSizeAnchor xmlns:cdr="http://schemas.openxmlformats.org/drawingml/2006/chartDrawing">
    <cdr:from>
      <cdr:x>0.01587</cdr:x>
      <cdr:y>0.89873</cdr:y>
    </cdr:from>
    <cdr:to>
      <cdr:x>0.49206</cdr:x>
      <cdr:y>0.97468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72008" y="5112568"/>
          <a:ext cx="216024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1200"/>
            </a:lnSpc>
          </a:pPr>
          <a:r>
            <a: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Управление жилищных отношений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0.71366</cdr:x>
      <cdr:y>0.31151</cdr:y>
    </cdr:from>
    <cdr:to>
      <cdr:x>0.83334</cdr:x>
      <cdr:y>0.3867</cdr:y>
    </cdr:to>
    <cdr:sp macro="" textlink="">
      <cdr:nvSpPr>
        <cdr:cNvPr id="3" name="TextBox 11"/>
        <cdr:cNvSpPr txBox="1"/>
      </cdr:nvSpPr>
      <cdr:spPr>
        <a:xfrm xmlns:a="http://schemas.openxmlformats.org/drawingml/2006/main">
          <a:off x="6012575" y="1530241"/>
          <a:ext cx="1008297" cy="3693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-31,0%</a:t>
          </a: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0.10924</cdr:x>
      <cdr:y>0.46667</cdr:y>
    </cdr:from>
    <cdr:to>
      <cdr:x>0.2521</cdr:x>
      <cdr:y>0.71111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36104" y="1512168"/>
          <a:ext cx="122413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0.10331</cdr:x>
      <cdr:y>0.13464</cdr:y>
    </cdr:from>
    <cdr:to>
      <cdr:x>0.19422</cdr:x>
      <cdr:y>0.21439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00100" y="523528"/>
          <a:ext cx="792096" cy="310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724</a:t>
          </a:r>
        </a:p>
      </cdr:txBody>
    </cdr:sp>
  </cdr:relSizeAnchor>
  <cdr:relSizeAnchor xmlns:cdr="http://schemas.openxmlformats.org/drawingml/2006/chartDrawing">
    <cdr:from>
      <cdr:x>0.34298</cdr:x>
      <cdr:y>0.13464</cdr:y>
    </cdr:from>
    <cdr:to>
      <cdr:x>0.43389</cdr:x>
      <cdr:y>0.22222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8332" y="523528"/>
          <a:ext cx="792096" cy="3405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670</a:t>
          </a:r>
        </a:p>
      </cdr:txBody>
    </cdr:sp>
  </cdr:relSizeAnchor>
  <cdr:relSizeAnchor xmlns:cdr="http://schemas.openxmlformats.org/drawingml/2006/chartDrawing">
    <cdr:from>
      <cdr:x>0.58264</cdr:x>
      <cdr:y>0.13847</cdr:y>
    </cdr:from>
    <cdr:to>
      <cdr:x>0.69834</cdr:x>
      <cdr:y>0.22222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564" y="538416"/>
          <a:ext cx="1008091" cy="325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635</a:t>
          </a:r>
        </a:p>
      </cdr:txBody>
    </cdr:sp>
  </cdr:relSizeAnchor>
  <cdr:relSizeAnchor xmlns:cdr="http://schemas.openxmlformats.org/drawingml/2006/chartDrawing">
    <cdr:from>
      <cdr:x>0.83058</cdr:x>
      <cdr:y>0.13611</cdr:y>
    </cdr:from>
    <cdr:to>
      <cdr:x>0.91322</cdr:x>
      <cdr:y>0.22222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236804" y="529272"/>
          <a:ext cx="720040" cy="334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611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0.14167</cdr:x>
      <cdr:y>0.29034</cdr:y>
    </cdr:from>
    <cdr:to>
      <cdr:x>0.37874</cdr:x>
      <cdr:y>0.38914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3474" y="973208"/>
          <a:ext cx="909432" cy="33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221,5</a:t>
          </a:r>
        </a:p>
      </cdr:txBody>
    </cdr:sp>
  </cdr:relSizeAnchor>
  <cdr:relSizeAnchor xmlns:cdr="http://schemas.openxmlformats.org/drawingml/2006/chartDrawing">
    <cdr:from>
      <cdr:x>0.61095</cdr:x>
      <cdr:y>0.11811</cdr:y>
    </cdr:from>
    <cdr:to>
      <cdr:x>0.85497</cdr:x>
      <cdr:y>0.20788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343674" y="395898"/>
          <a:ext cx="936094" cy="300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322,0</a:t>
          </a:r>
        </a:p>
      </cdr:txBody>
    </cdr:sp>
  </cdr:relSizeAnchor>
  <cdr:relSizeAnchor xmlns:cdr="http://schemas.openxmlformats.org/drawingml/2006/chartDrawing">
    <cdr:from>
      <cdr:x>0.3857</cdr:x>
      <cdr:y>0.29045</cdr:y>
    </cdr:from>
    <cdr:to>
      <cdr:x>0.61095</cdr:x>
      <cdr:y>0.36671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xmlns="" id="{C8F42711-FF19-DFD7-EE3A-BD217B9EACDE}"/>
            </a:ext>
          </a:extLst>
        </cdr:cNvPr>
        <cdr:cNvCxnSpPr/>
      </cdr:nvCxnSpPr>
      <cdr:spPr>
        <a:xfrm xmlns:a="http://schemas.openxmlformats.org/drawingml/2006/main" flipV="1">
          <a:off x="1479578" y="973573"/>
          <a:ext cx="864089" cy="255617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4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0.36692</cdr:x>
      <cdr:y>0.57034</cdr:y>
    </cdr:from>
    <cdr:to>
      <cdr:x>0.61095</cdr:x>
      <cdr:y>0.667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xmlns="" id="{D60C495C-DBEF-9695-20A4-1B18ED503B1B}"/>
            </a:ext>
          </a:extLst>
        </cdr:cNvPr>
        <cdr:cNvCxnSpPr/>
      </cdr:nvCxnSpPr>
      <cdr:spPr>
        <a:xfrm xmlns:a="http://schemas.openxmlformats.org/drawingml/2006/main" flipV="1">
          <a:off x="1407570" y="1911733"/>
          <a:ext cx="936115" cy="323975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4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0.23553</cdr:x>
      <cdr:y>0.09846</cdr:y>
    </cdr:from>
    <cdr:to>
      <cdr:x>0.7048</cdr:x>
      <cdr:y>0.28947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xmlns="" id="{B5FDD04D-2C21-902C-6F3D-260EDACF7A82}"/>
            </a:ext>
          </a:extLst>
        </cdr:cNvPr>
        <cdr:cNvCxnSpPr/>
      </cdr:nvCxnSpPr>
      <cdr:spPr>
        <a:xfrm xmlns:a="http://schemas.openxmlformats.org/drawingml/2006/main" flipV="1">
          <a:off x="903514" y="330033"/>
          <a:ext cx="1800182" cy="64024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accent4">
              <a:lumMod val="50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0.31061</cdr:x>
      <cdr:y>0.09693</cdr:y>
    </cdr:from>
    <cdr:to>
      <cdr:x>0.57341</cdr:x>
      <cdr:y>0.20081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191546" y="324909"/>
          <a:ext cx="1008135" cy="348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+67,1 %</a:t>
          </a:r>
        </a:p>
      </cdr:txBody>
    </cdr:sp>
  </cdr:relSizeAnchor>
  <cdr:relSizeAnchor xmlns:cdr="http://schemas.openxmlformats.org/drawingml/2006/chartDrawing">
    <cdr:from>
      <cdr:x>0.3857</cdr:x>
      <cdr:y>0.50228</cdr:y>
    </cdr:from>
    <cdr:to>
      <cdr:x>0.64849</cdr:x>
      <cdr:y>0.60616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479578" y="1683614"/>
          <a:ext cx="1008098" cy="348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+31,9%</a:t>
          </a:r>
        </a:p>
      </cdr:txBody>
    </cdr:sp>
  </cdr:relSizeAnchor>
  <cdr:relSizeAnchor xmlns:cdr="http://schemas.openxmlformats.org/drawingml/2006/chartDrawing">
    <cdr:from>
      <cdr:x>0.34815</cdr:x>
      <cdr:y>0.22238</cdr:y>
    </cdr:from>
    <cdr:to>
      <cdr:x>0.61095</cdr:x>
      <cdr:y>0.32626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1335562" y="745409"/>
          <a:ext cx="1008136" cy="348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+71,2%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0.23387</cdr:x>
      <cdr:y>0.15909</cdr:y>
    </cdr:from>
    <cdr:to>
      <cdr:x>0.33065</cdr:x>
      <cdr:y>0.20646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88232" y="1008112"/>
          <a:ext cx="864096" cy="3001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Bookman Old Style" panose="02050604050505020204" pitchFamily="18" charset="0"/>
            </a:rPr>
            <a:t>+0,6%</a:t>
          </a:r>
        </a:p>
      </cdr:txBody>
    </cdr:sp>
  </cdr:relSizeAnchor>
  <cdr:relSizeAnchor xmlns:cdr="http://schemas.openxmlformats.org/drawingml/2006/chartDrawing">
    <cdr:from>
      <cdr:x>0.07049</cdr:x>
      <cdr:y>0.04545</cdr:y>
    </cdr:from>
    <cdr:to>
      <cdr:x>0.95989</cdr:x>
      <cdr:y>0.13636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0689" y="288032"/>
          <a:ext cx="770485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0.01136</cdr:y>
    </cdr:from>
    <cdr:to>
      <cdr:x>1</cdr:x>
      <cdr:y>0.15567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72008"/>
          <a:ext cx="866304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rPr>
            <a:t>Доходы бюджета </a:t>
          </a:r>
        </a:p>
        <a:p xmlns:a="http://schemas.openxmlformats.org/drawingml/2006/main"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rPr>
            <a:t>Пермского муниципального округа за 2023 год, млн руб.</a:t>
          </a:r>
          <a:endParaRPr kumimoji="0" lang="ru-RU" sz="2000" b="0" i="0" u="none" strike="noStrike" kern="0" cap="none" spc="0" normalizeH="0" baseline="0" noProof="0" dirty="0">
            <a:ln>
              <a:noFill/>
            </a:ln>
            <a:solidFill>
              <a:srgbClr val="000000"/>
            </a:solidFill>
            <a:effectLst/>
            <a:uLnTx/>
            <a:uFillTx/>
            <a:latin typeface="Arial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0.23636</cdr:x>
      <cdr:y>0.27591</cdr:y>
    </cdr:from>
    <cdr:to>
      <cdr:x>0.80788</cdr:x>
      <cdr:y>0.40388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936104" y="648072"/>
          <a:ext cx="2263460" cy="300588"/>
        </a:xfrm>
        <a:prstGeom xmlns:a="http://schemas.openxmlformats.org/drawingml/2006/main" prst="straightConnector1">
          <a:avLst/>
        </a:prstGeom>
        <a:ln xmlns:a="http://schemas.openxmlformats.org/drawingml/2006/main" w="12700" cmpd="sng">
          <a:solidFill>
            <a:schemeClr val="accent3">
              <a:lumMod val="50000"/>
            </a:schemeClr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0.40411</cdr:x>
      <cdr:y>0.19465</cdr:y>
    </cdr:from>
    <cdr:to>
      <cdr:x>0.71185</cdr:x>
      <cdr:y>0.32222</cdr:y>
    </cdr:to>
    <cdr:sp macro="" textlink="">
      <cdr:nvSpPr>
        <cdr:cNvPr id="4" name="TextBox 7"/>
        <cdr:cNvSpPr txBox="1"/>
      </cdr:nvSpPr>
      <cdr:spPr>
        <a:xfrm xmlns:a="http://schemas.openxmlformats.org/drawingml/2006/main" rot="21038026">
          <a:off x="1600434" y="457219"/>
          <a:ext cx="1218786" cy="29963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+10,3%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0.19037</cdr:x>
      <cdr:y>0.31774</cdr:y>
    </cdr:from>
    <cdr:to>
      <cdr:x>0.83633</cdr:x>
      <cdr:y>0.44688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AA1CDD83-7E18-5F54-760A-E60BE8315B77}"/>
            </a:ext>
          </a:extLst>
        </cdr:cNvPr>
        <cdr:cNvCxnSpPr/>
      </cdr:nvCxnSpPr>
      <cdr:spPr>
        <a:xfrm xmlns:a="http://schemas.openxmlformats.org/drawingml/2006/main">
          <a:off x="720080" y="792088"/>
          <a:ext cx="2443341" cy="321932"/>
        </a:xfrm>
        <a:prstGeom xmlns:a="http://schemas.openxmlformats.org/drawingml/2006/main" prst="straightConnector1">
          <a:avLst/>
        </a:prstGeom>
        <a:ln xmlns:a="http://schemas.openxmlformats.org/drawingml/2006/main" w="12700" cmpd="sng">
          <a:solidFill>
            <a:srgbClr val="FF0000"/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0.38588</cdr:x>
      <cdr:y>0.25799</cdr:y>
    </cdr:from>
    <cdr:to>
      <cdr:x>0.60979</cdr:x>
      <cdr:y>0.38145</cdr:y>
    </cdr:to>
    <cdr:sp macro="" textlink="">
      <cdr:nvSpPr>
        <cdr:cNvPr id="10" name="TextBox 7"/>
        <cdr:cNvSpPr txBox="1"/>
      </cdr:nvSpPr>
      <cdr:spPr>
        <a:xfrm xmlns:a="http://schemas.openxmlformats.org/drawingml/2006/main" rot="563824">
          <a:off x="1459603" y="643141"/>
          <a:ext cx="846939" cy="3077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-6,2%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0.63608</cdr:x>
      <cdr:y>0.14124</cdr:y>
    </cdr:from>
    <cdr:to>
      <cdr:x>0.87498</cdr:x>
      <cdr:y>0.19798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xmlns="" id="{AA1CDD83-7E18-5F54-760A-E60BE8315B77}"/>
            </a:ext>
          </a:extLst>
        </cdr:cNvPr>
        <cdr:cNvCxnSpPr/>
      </cdr:nvCxnSpPr>
      <cdr:spPr>
        <a:xfrm xmlns:a="http://schemas.openxmlformats.org/drawingml/2006/main" flipV="1">
          <a:off x="5358900" y="693795"/>
          <a:ext cx="2012709" cy="278739"/>
        </a:xfrm>
        <a:prstGeom xmlns:a="http://schemas.openxmlformats.org/drawingml/2006/main" prst="straightConnector1">
          <a:avLst/>
        </a:prstGeom>
        <a:ln xmlns:a="http://schemas.openxmlformats.org/drawingml/2006/main" w="12700" cmpd="sng">
          <a:solidFill>
            <a:schemeClr val="accent3">
              <a:lumMod val="50000"/>
            </a:schemeClr>
          </a:solidFill>
          <a:prstDash val="solid"/>
          <a:headEnd type="none" w="med" len="med"/>
          <a:tailEnd type="arrow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0.69922</cdr:x>
      <cdr:y>0.2508</cdr:y>
    </cdr:from>
    <cdr:to>
      <cdr:x>0.80179</cdr:x>
      <cdr:y>0.33692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90909" y="1232024"/>
          <a:ext cx="864096" cy="423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0.47863</cdr:x>
      <cdr:y>0.02945</cdr:y>
    </cdr:from>
    <cdr:to>
      <cdr:x>0.59829</cdr:x>
      <cdr:y>0.1174</cdr:y>
    </cdr:to>
    <cdr:sp macro="" textlink="">
      <cdr:nvSpPr>
        <cdr:cNvPr id="2" name="TextBox 1"/>
        <cdr:cNvSpPr txBox="1"/>
      </cdr:nvSpPr>
      <cdr:spPr>
        <a:xfrm xmlns:a="http://schemas.openxmlformats.org/drawingml/2006/main" rot="378651">
          <a:off x="4032448" y="148381"/>
          <a:ext cx="1008128" cy="443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-17,3%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0.47021</cdr:x>
      <cdr:y>0.52422</cdr:y>
    </cdr:from>
    <cdr:to>
      <cdr:x>0.55995</cdr:x>
      <cdr:y>0.58767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1478" y="2575134"/>
          <a:ext cx="756084" cy="311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0.68823</cdr:x>
      <cdr:y>0.37293</cdr:y>
    </cdr:from>
    <cdr:to>
      <cdr:x>0.79934</cdr:x>
      <cdr:y>0.44185</cdr:y>
    </cdr:to>
    <cdr:sp macro="" textlink="">
      <cdr:nvSpPr>
        <cdr:cNvPr id="3" name="TextBox 11"/>
        <cdr:cNvSpPr txBox="1"/>
      </cdr:nvSpPr>
      <cdr:spPr>
        <a:xfrm xmlns:a="http://schemas.openxmlformats.org/drawingml/2006/main" rot="21001955">
          <a:off x="5923637" y="1638089"/>
          <a:ext cx="956327" cy="3027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+9,1%</a:t>
          </a:r>
        </a:p>
      </cdr:txBody>
    </cdr:sp>
  </cdr:relSizeAnchor>
  <cdr:relSizeAnchor xmlns:cdr="http://schemas.openxmlformats.org/drawingml/2006/chartDrawing">
    <cdr:from>
      <cdr:x>0.45299</cdr:x>
      <cdr:y>0.72149</cdr:y>
    </cdr:from>
    <cdr:to>
      <cdr:x>0.53846</cdr:x>
      <cdr:y>0.78012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6424" y="354416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0.45933</cdr:x>
      <cdr:y>0.63768</cdr:y>
    </cdr:from>
    <cdr:to>
      <cdr:x>0.53625</cdr:x>
      <cdr:y>0.72563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53450" y="3168352"/>
          <a:ext cx="662052" cy="4369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0.46154</cdr:x>
      <cdr:y>0.67751</cdr:y>
    </cdr:from>
    <cdr:to>
      <cdr:x>0.5812</cdr:x>
      <cdr:y>0.79478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888432" y="3328144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2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4" y="12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97A9B-783E-41BC-8B6C-5C8EC65C8DBB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75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1603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4" y="9431603"/>
            <a:ext cx="2945659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259846-528B-4E20-9CB1-DEFD26683D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31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52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61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7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9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latin typeface="Arial" pitchFamily="34" charset="0"/>
            </a:endParaRPr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DDA518-213E-43C5-B5E8-198F509F18EE}" type="slidenum">
              <a:rPr lang="ru-RU" altLang="ru-RU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81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altLang="ru-RU">
                <a:latin typeface="Arial" pitchFamily="34" charset="0"/>
              </a:rPr>
              <a:t>	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59846-528B-4E20-9CB1-DEFD26683DED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95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72E8-4799-4906-B883-9830661BF9C2}" type="datetime1">
              <a:rPr lang="ru-RU"/>
              <a:pPr>
                <a:defRPr/>
              </a:pPr>
              <a:t>08.05.2024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0343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9F7CB-6615-40C7-B592-1ECD162292A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76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5AED14-DAC1-4BC5-925C-ADBC9A76BC4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7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7632C-711D-4A0C-BF39-D529AFE6880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64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88DD0C-E197-4013-8D6C-057E7C6CBB0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80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9C337-D853-4C7A-98E1-86D8A1E9CB9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13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1726F-12AF-4064-9829-38904F936B7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82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6761A-CFB7-4164-B9A2-7A8523ED5C7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5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2209804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DF95D-302D-41A0-AF71-4C441F4AB341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001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6655F-2B0B-4217-A95D-49F9C285482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07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C071C-5A1B-4FA4-847A-0D2F72C29A6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59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27.11.2013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D4EFE-C9A4-4BD0-ACB5-B646316048D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84AF-202E-4E90-8E6B-E376377F8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872E8-4799-4906-B883-9830661BF9C2}" type="datetime1">
              <a:rPr lang="ru-RU"/>
              <a:pPr>
                <a:defRPr/>
              </a:pPr>
              <a:t>08.05.2024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990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9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4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27.11.2013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172204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4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1E70AF3-EC4B-439A-8621-69E618DFC03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7.xml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9.xml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70080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alt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Пермского муниципального округа за 2023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869160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  Заместитель главы администрации Пермского  муниципального округа </a:t>
            </a: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Гладких Татьяна Николаевна</a:t>
            </a:r>
          </a:p>
        </p:txBody>
      </p:sp>
      <p:pic>
        <p:nvPicPr>
          <p:cNvPr id="4" name="Рисунок 3" descr="C:\Documents and Settings\b_alex\Рабочий стол\gerb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627" y="10771"/>
            <a:ext cx="72008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664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88640"/>
            <a:ext cx="86790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налоговых и неналоговых доходов бюджета Пермского муниципального округа за 20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2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3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87615595"/>
              </p:ext>
            </p:extLst>
          </p:nvPr>
        </p:nvGraphicFramePr>
        <p:xfrm>
          <a:off x="316444" y="836712"/>
          <a:ext cx="856895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21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79512" y="116632"/>
            <a:ext cx="8712968" cy="7200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налогу на доходы физических лиц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округа, тыс. руб.  (с учетом дополнительного норматива)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33696049"/>
              </p:ext>
            </p:extLst>
          </p:nvPr>
        </p:nvGraphicFramePr>
        <p:xfrm>
          <a:off x="179512" y="926586"/>
          <a:ext cx="8838235" cy="224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21225512">
            <a:off x="3151453" y="979983"/>
            <a:ext cx="951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+15,4%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868144" y="1408615"/>
            <a:ext cx="1985034" cy="76508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259632" y="1018125"/>
            <a:ext cx="6696744" cy="610676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323528" y="3326341"/>
            <a:ext cx="8715872" cy="64807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Анализ поступлений дополнительного норматива по налогу на доходы физических лиц, полученного взамен дотации, за 202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год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0242" y="1125399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-0,3%</a:t>
            </a:r>
          </a:p>
        </p:txBody>
      </p:sp>
      <p:graphicFrame>
        <p:nvGraphicFramePr>
          <p:cNvPr id="1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403143"/>
              </p:ext>
            </p:extLst>
          </p:nvPr>
        </p:nvGraphicFramePr>
        <p:xfrm>
          <a:off x="179510" y="4293096"/>
          <a:ext cx="8712970" cy="193718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17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6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2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75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14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972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Министерства финансов Пермского края на 202</a:t>
                      </a:r>
                      <a:r>
                        <a:rPr lang="en-US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 на 202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тыс. руб.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202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факта от плана                   Минфин ПК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9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833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норматив по НДФЛ взамен дотации (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26,7089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569 349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608 592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706 861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137 512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351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по </a:t>
            </a:r>
            <a:r>
              <a:rPr lang="ru-RU" sz="2800" b="1" kern="0" dirty="0">
                <a:latin typeface="Times New Roman" pitchFamily="18" charset="0"/>
                <a:ea typeface="+mj-ea"/>
                <a:cs typeface="+mj-cs"/>
              </a:rPr>
              <a:t>налогам на совокупный доход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округа,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20078935"/>
              </p:ext>
            </p:extLst>
          </p:nvPr>
        </p:nvGraphicFramePr>
        <p:xfrm>
          <a:off x="321532" y="1484784"/>
          <a:ext cx="8568952" cy="59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3855332" y="1469192"/>
            <a:ext cx="4586336" cy="360040"/>
          </a:xfrm>
          <a:prstGeom prst="straightConnector1">
            <a:avLst/>
          </a:prstGeom>
          <a:ln w="12700" cmpd="sng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32240" y="1894272"/>
            <a:ext cx="1656184" cy="162927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399766">
            <a:off x="7325026" y="1659955"/>
            <a:ext cx="86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-1,2%</a:t>
            </a:r>
          </a:p>
        </p:txBody>
      </p:sp>
      <p:sp>
        <p:nvSpPr>
          <p:cNvPr id="7" name="TextBox 6"/>
          <p:cNvSpPr txBox="1"/>
          <p:nvPr/>
        </p:nvSpPr>
        <p:spPr>
          <a:xfrm rot="21355612">
            <a:off x="4702734" y="1411273"/>
            <a:ext cx="10016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21 раз</a:t>
            </a:r>
          </a:p>
        </p:txBody>
      </p:sp>
    </p:spTree>
    <p:extLst>
      <p:ext uri="{BB962C8B-B14F-4D97-AF65-F5344CB8AC3E}">
        <p14:creationId xmlns:p14="http://schemas.microsoft.com/office/powerpoint/2010/main" val="75071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 государственной пошлине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округа,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92262048"/>
              </p:ext>
            </p:extLst>
          </p:nvPr>
        </p:nvGraphicFramePr>
        <p:xfrm>
          <a:off x="323528" y="1476362"/>
          <a:ext cx="8424936" cy="5038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1686665" y="1779875"/>
            <a:ext cx="6122746" cy="576064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796136" y="2780928"/>
            <a:ext cx="2013275" cy="108012"/>
          </a:xfrm>
          <a:prstGeom prst="straightConnector1">
            <a:avLst/>
          </a:prstGeom>
          <a:ln w="12700" cmpd="sng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326551">
            <a:off x="6264826" y="2324605"/>
            <a:ext cx="893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+1,0%</a:t>
            </a:r>
          </a:p>
        </p:txBody>
      </p:sp>
    </p:spTree>
    <p:extLst>
      <p:ext uri="{BB962C8B-B14F-4D97-AF65-F5344CB8AC3E}">
        <p14:creationId xmlns:p14="http://schemas.microsoft.com/office/powerpoint/2010/main" val="399214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по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доходам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от использования имущества     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округа,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1784786"/>
              </p:ext>
            </p:extLst>
          </p:nvPr>
        </p:nvGraphicFramePr>
        <p:xfrm>
          <a:off x="215516" y="1409581"/>
          <a:ext cx="8895064" cy="5120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3727158" y="1570166"/>
            <a:ext cx="4661266" cy="461871"/>
          </a:xfrm>
          <a:prstGeom prst="straightConnector1">
            <a:avLst/>
          </a:prstGeom>
          <a:ln w="12700" cmpd="sng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21295748">
            <a:off x="4663048" y="1480024"/>
            <a:ext cx="9010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22,7%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6876256" y="2032037"/>
            <a:ext cx="1512168" cy="118821"/>
          </a:xfrm>
          <a:prstGeom prst="straightConnector1">
            <a:avLst/>
          </a:prstGeom>
          <a:ln w="12700" cmpd="sng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200862">
            <a:off x="7200079" y="1749073"/>
            <a:ext cx="864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+3,2%</a:t>
            </a:r>
          </a:p>
        </p:txBody>
      </p:sp>
    </p:spTree>
    <p:extLst>
      <p:ext uri="{BB962C8B-B14F-4D97-AF65-F5344CB8AC3E}">
        <p14:creationId xmlns:p14="http://schemas.microsoft.com/office/powerpoint/2010/main" val="419675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Платежи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при пользования природными ресурсами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округа,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65214753"/>
              </p:ext>
            </p:extLst>
          </p:nvPr>
        </p:nvGraphicFramePr>
        <p:xfrm>
          <a:off x="323528" y="1397000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2136758" y="1737111"/>
            <a:ext cx="5472608" cy="144016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30501">
            <a:off x="4369006" y="136777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-1,1%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759441" y="2237126"/>
            <a:ext cx="1872208" cy="88366"/>
          </a:xfrm>
          <a:prstGeom prst="straightConnector1">
            <a:avLst/>
          </a:prstGeom>
          <a:ln w="12700" cmpd="sng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28184" y="1867794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+1,5%</a:t>
            </a:r>
          </a:p>
        </p:txBody>
      </p:sp>
    </p:spTree>
    <p:extLst>
      <p:ext uri="{BB962C8B-B14F-4D97-AF65-F5344CB8AC3E}">
        <p14:creationId xmlns:p14="http://schemas.microsoft.com/office/powerpoint/2010/main" val="3699531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по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доходам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от реализации имущества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округа,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84844565"/>
              </p:ext>
            </p:extLst>
          </p:nvPr>
        </p:nvGraphicFramePr>
        <p:xfrm>
          <a:off x="238682" y="1268760"/>
          <a:ext cx="858179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991602" y="1626952"/>
            <a:ext cx="4108790" cy="145864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56943" y="135989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-14,4%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6710473" y="2113217"/>
            <a:ext cx="1389919" cy="188372"/>
          </a:xfrm>
          <a:prstGeom prst="straightConnector1">
            <a:avLst/>
          </a:prstGeom>
          <a:ln w="12700" cmpd="sng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1013317">
            <a:off x="6969864" y="1861894"/>
            <a:ext cx="871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+20,0%</a:t>
            </a:r>
          </a:p>
        </p:txBody>
      </p:sp>
    </p:spTree>
    <p:extLst>
      <p:ext uri="{BB962C8B-B14F-4D97-AF65-F5344CB8AC3E}">
        <p14:creationId xmlns:p14="http://schemas.microsoft.com/office/powerpoint/2010/main" val="1655443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251520" y="2925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Поступления по штрафам, санкции, возмещение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ущерба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в бюджет Пермского муниципального округа,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91837898"/>
              </p:ext>
            </p:extLst>
          </p:nvPr>
        </p:nvGraphicFramePr>
        <p:xfrm>
          <a:off x="323528" y="1628800"/>
          <a:ext cx="86070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1633444" y="2204864"/>
            <a:ext cx="6264696" cy="828091"/>
          </a:xfrm>
          <a:prstGeom prst="straightConnector1">
            <a:avLst/>
          </a:prstGeom>
          <a:ln w="12700" cmpd="sng">
            <a:solidFill>
              <a:srgbClr val="C0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579251">
            <a:off x="2929481" y="2033267"/>
            <a:ext cx="1230836" cy="34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-70,0%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5796136" y="3501008"/>
            <a:ext cx="2094162" cy="341078"/>
          </a:xfrm>
          <a:prstGeom prst="straightConnector1">
            <a:avLst/>
          </a:prstGeom>
          <a:ln w="12700" cmpd="sng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162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86015226"/>
              </p:ext>
            </p:extLst>
          </p:nvPr>
        </p:nvGraphicFramePr>
        <p:xfrm>
          <a:off x="179512" y="1124744"/>
          <a:ext cx="8712969" cy="491411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27245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16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70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79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63974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налога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Задолженность* на 01.01.2023, тыс. руб.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Задолженность* на 01.01.2024, тыс. руб.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(снижение -)</a:t>
                      </a:r>
                      <a:endParaRPr kumimoji="0" lang="ru-RU" sz="16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6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kumimoji="0" lang="ru-RU" sz="16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510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131 606,7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152 052,0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+20 445,3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+15,5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733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16 072,2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25 216,2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+ 9 144,0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+56,9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3234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Налог, взимаемый в связи с применением УСН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4 775,2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11 097,0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+6 321,8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+132,4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3836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26 224,9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29 060,3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+2 835,4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+10,8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5652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83 480,9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85 103,3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+1622,4</a:t>
                      </a:r>
                      <a:endParaRPr lang="ru-RU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+1,9</a:t>
                      </a:r>
                      <a:endParaRPr lang="ru-RU" sz="18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219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Прочие налоги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1 053,5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1 575,4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521,9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0" y="0"/>
            <a:ext cx="91440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b="1" kern="0" dirty="0">
                <a:solidFill>
                  <a:srgbClr val="000000"/>
                </a:solidFill>
                <a:latin typeface="Times New Roman" pitchFamily="18" charset="0"/>
              </a:rPr>
              <a:t>Информация о задолженности по налогам, пеням, штрафам в бюджет Пермского муниципального округа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512" y="6147175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*без учета отсроченных платежей</a:t>
            </a:r>
          </a:p>
        </p:txBody>
      </p:sp>
    </p:spTree>
    <p:extLst>
      <p:ext uri="{BB962C8B-B14F-4D97-AF65-F5344CB8AC3E}">
        <p14:creationId xmlns:p14="http://schemas.microsoft.com/office/powerpoint/2010/main" val="1354219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1576617"/>
              </p:ext>
            </p:extLst>
          </p:nvPr>
        </p:nvGraphicFramePr>
        <p:xfrm>
          <a:off x="405880" y="1556792"/>
          <a:ext cx="8496944" cy="4686631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3291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567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2087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неналоговых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платежей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на 01.01.2023, тыс. руб.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на 01.01.2024, тыс. руб.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Прирост +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(снижение -)</a:t>
                      </a:r>
                      <a:endParaRPr kumimoji="0" lang="ru-RU" sz="16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kumimoji="0" lang="ru-RU" sz="1600" b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83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Всего, в том числе: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216 624,60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186 066,9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-30 557,7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-14,1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земли</a:t>
                      </a:r>
                      <a:endParaRPr lang="ru-RU" sz="16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15 767,5</a:t>
                      </a:r>
                      <a:endParaRPr lang="ru-RU" sz="16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10 579,8</a:t>
                      </a:r>
                      <a:endParaRPr lang="ru-RU" sz="16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-5 187,7</a:t>
                      </a:r>
                      <a:endParaRPr lang="ru-RU" sz="16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-32,9</a:t>
                      </a:r>
                      <a:endParaRPr lang="ru-RU" sz="16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6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Аренда муниципального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имущества</a:t>
                      </a:r>
                      <a:endParaRPr lang="ru-RU" sz="16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12 011,8</a:t>
                      </a:r>
                      <a:endParaRPr lang="ru-RU" sz="16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9 437,2</a:t>
                      </a:r>
                      <a:endParaRPr lang="ru-RU" sz="16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-2 574,6</a:t>
                      </a:r>
                      <a:endParaRPr lang="ru-RU" sz="16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-21,4</a:t>
                      </a:r>
                      <a:endParaRPr lang="ru-RU" sz="16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6266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Прочие поступления от использования имущества (социальный </a:t>
                      </a:r>
                      <a:r>
                        <a:rPr lang="ru-RU" sz="1600" b="0" dirty="0" err="1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найм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15 133,9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16 932,0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1 798,1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6354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60 572,0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55 145,4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-5 426,6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-9,0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17314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Платежи</a:t>
                      </a:r>
                      <a:r>
                        <a:rPr lang="ru-RU" sz="1600" b="0" baseline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в целях возмещения ущерба (убытков), ш</a:t>
                      </a:r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трафы, санкции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83 622,2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74 703,0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-8 919,2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-10,7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39552" y="332657"/>
            <a:ext cx="8229600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Задолженность по неналоговым</a:t>
            </a:r>
            <a:r>
              <a:rPr kumimoji="0" lang="ru-RU" sz="3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платежам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в бюджет Пермского муниципального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327755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1220820"/>
              </p:ext>
            </p:extLst>
          </p:nvPr>
        </p:nvGraphicFramePr>
        <p:xfrm>
          <a:off x="179512" y="260648"/>
          <a:ext cx="8736466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трелка вправо 2"/>
          <p:cNvSpPr/>
          <p:nvPr/>
        </p:nvSpPr>
        <p:spPr>
          <a:xfrm rot="5400000">
            <a:off x="4283968" y="1484784"/>
            <a:ext cx="653864" cy="720081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828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 БЮДЖЕТА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Пермского муниципального округа за 2023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18277531"/>
              </p:ext>
            </p:extLst>
          </p:nvPr>
        </p:nvGraphicFramePr>
        <p:xfrm>
          <a:off x="323528" y="1385386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144619" y="1440493"/>
            <a:ext cx="1101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-1,1%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580112" y="2142685"/>
            <a:ext cx="2033762" cy="72008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304798">
            <a:off x="6389004" y="1907271"/>
            <a:ext cx="68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-4,0%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475656" y="1733615"/>
            <a:ext cx="6138218" cy="144016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398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116632"/>
            <a:ext cx="867904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Структура расходов бюджета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Пермского муниципального округа за 2023 год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65654638"/>
              </p:ext>
            </p:extLst>
          </p:nvPr>
        </p:nvGraphicFramePr>
        <p:xfrm>
          <a:off x="133408" y="1036960"/>
          <a:ext cx="8823056" cy="57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3082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>
          <a:xfrm>
            <a:off x="107504" y="188641"/>
            <a:ext cx="9036496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6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Управленческая структура расходов бюджета, млн. рублей</a:t>
            </a:r>
            <a:endParaRPr lang="ru-RU" altLang="ru-RU" sz="26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27697694"/>
              </p:ext>
            </p:extLst>
          </p:nvPr>
        </p:nvGraphicFramePr>
        <p:xfrm>
          <a:off x="240523" y="1052736"/>
          <a:ext cx="86023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79512" y="1160334"/>
            <a:ext cx="2884606" cy="34228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ts val="1200"/>
              </a:lnSpc>
              <a:buFont typeface="Georgia" pitchFamily="18" charset="0"/>
              <a:buNone/>
            </a:pPr>
            <a:r>
              <a:rPr lang="ru-RU" altLang="ru-RU" sz="1600" dirty="0">
                <a:solidFill>
                  <a:schemeClr val="tx1"/>
                </a:solidFill>
                <a:effectLst/>
                <a:latin typeface="Times New Roman" pitchFamily="18" charset="0"/>
              </a:rPr>
              <a:t>Текущие расходы -74,2%</a:t>
            </a:r>
            <a:endParaRPr lang="ru-RU" altLang="ru-RU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339752" y="3567211"/>
            <a:ext cx="2103515" cy="56885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ts val="1200"/>
              </a:lnSpc>
              <a:buFont typeface="Georgia" pitchFamily="18" charset="0"/>
              <a:buNone/>
            </a:pPr>
            <a:r>
              <a:rPr lang="ru-RU" altLang="ru-RU" sz="1600" dirty="0">
                <a:solidFill>
                  <a:schemeClr val="tx1"/>
                </a:solidFill>
                <a:effectLst/>
                <a:latin typeface="Times New Roman" pitchFamily="18" charset="0"/>
              </a:rPr>
              <a:t>Меры </a:t>
            </a:r>
            <a:endParaRPr lang="en-US" altLang="ru-RU" sz="160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indent="0" algn="ctr">
              <a:lnSpc>
                <a:spcPts val="1200"/>
              </a:lnSpc>
              <a:buFont typeface="Georgia" pitchFamily="18" charset="0"/>
              <a:buNone/>
            </a:pPr>
            <a:r>
              <a:rPr lang="ru-RU" altLang="ru-RU" sz="1600" dirty="0">
                <a:solidFill>
                  <a:schemeClr val="tx1"/>
                </a:solidFill>
                <a:effectLst/>
                <a:latin typeface="Times New Roman" pitchFamily="18" charset="0"/>
              </a:rPr>
              <a:t>социальной </a:t>
            </a:r>
            <a:endParaRPr lang="en-US" altLang="ru-RU" sz="160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indent="0" algn="ctr">
              <a:lnSpc>
                <a:spcPts val="1200"/>
              </a:lnSpc>
              <a:buFont typeface="Georgia" pitchFamily="18" charset="0"/>
              <a:buNone/>
            </a:pPr>
            <a:r>
              <a:rPr lang="ru-RU" altLang="ru-RU" sz="1600" dirty="0">
                <a:solidFill>
                  <a:schemeClr val="tx1"/>
                </a:solidFill>
                <a:effectLst/>
                <a:latin typeface="Times New Roman" pitchFamily="18" charset="0"/>
              </a:rPr>
              <a:t>поддержи – 3,9%</a:t>
            </a:r>
            <a:endParaRPr lang="en-US" altLang="ru-RU" sz="16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505384" y="3007486"/>
            <a:ext cx="2103515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ts val="1200"/>
              </a:lnSpc>
              <a:buFont typeface="Georgia" pitchFamily="18" charset="0"/>
              <a:buNone/>
            </a:pPr>
            <a:r>
              <a:rPr lang="en-US" alt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1800" dirty="0"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ru-RU" altLang="ru-RU" sz="1600" dirty="0">
                <a:solidFill>
                  <a:schemeClr val="tx1"/>
                </a:solidFill>
                <a:effectLst/>
                <a:latin typeface="Times New Roman" pitchFamily="18" charset="0"/>
              </a:rPr>
              <a:t>Бюджет развития – 15,8%</a:t>
            </a:r>
            <a:endParaRPr lang="ru-RU" altLang="ru-RU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588224" y="3816884"/>
            <a:ext cx="1944216" cy="42582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lnSpc>
                <a:spcPts val="1200"/>
              </a:lnSpc>
              <a:buFont typeface="Georgia" pitchFamily="18" charset="0"/>
              <a:buNone/>
            </a:pPr>
            <a:r>
              <a:rPr lang="ru-RU" altLang="ru-RU" sz="1600" dirty="0">
                <a:solidFill>
                  <a:schemeClr val="tx1"/>
                </a:solidFill>
                <a:effectLst/>
                <a:latin typeface="Times New Roman" pitchFamily="18" charset="0"/>
              </a:rPr>
              <a:t>Прочие расходы – 6,1% </a:t>
            </a:r>
            <a:endParaRPr lang="ru-RU" altLang="ru-RU" sz="1600" dirty="0">
              <a:solidFill>
                <a:schemeClr val="tx1"/>
              </a:solidFill>
              <a:effectLst/>
            </a:endParaRPr>
          </a:p>
        </p:txBody>
      </p:sp>
      <p:pic>
        <p:nvPicPr>
          <p:cNvPr id="19" name="Picture 1" descr="C:\Users\EAN\Pictures\Иконки\noun_1412321_cc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7"/>
          <a:stretch/>
        </p:blipFill>
        <p:spPr bwMode="auto">
          <a:xfrm>
            <a:off x="1275805" y="5213226"/>
            <a:ext cx="692019" cy="72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EAN\Pictures\Иконки\noun_145569_cc.pn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00"/>
          <a:stretch/>
        </p:blipFill>
        <p:spPr bwMode="auto">
          <a:xfrm>
            <a:off x="3125592" y="5237301"/>
            <a:ext cx="728652" cy="70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EAN\Pictures\Иконки\noun_471836_cc.pn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4"/>
          <a:stretch/>
        </p:blipFill>
        <p:spPr bwMode="auto">
          <a:xfrm>
            <a:off x="5005622" y="5278880"/>
            <a:ext cx="804222" cy="658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d30y9cdsu7xlg0.cloudfront.net/png/712670-200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82" y="5183815"/>
            <a:ext cx="725377" cy="783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64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187624" y="116632"/>
            <a:ext cx="7814944" cy="56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Бюджет развития и текущие расходы,</a:t>
            </a:r>
            <a:r>
              <a:rPr kumimoji="0" lang="ru-RU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млн руб.</a:t>
            </a:r>
            <a:endParaRPr kumimoji="0" lang="ru-RU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64695653"/>
              </p:ext>
            </p:extLst>
          </p:nvPr>
        </p:nvGraphicFramePr>
        <p:xfrm>
          <a:off x="2051720" y="648612"/>
          <a:ext cx="6840760" cy="2481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>
            <a:off x="9144000" y="2574196"/>
            <a:ext cx="108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cxnSpLocks/>
          </p:cNvCxnSpPr>
          <p:nvPr/>
        </p:nvCxnSpPr>
        <p:spPr>
          <a:xfrm flipV="1">
            <a:off x="3491880" y="1196752"/>
            <a:ext cx="3168352" cy="110018"/>
          </a:xfrm>
          <a:prstGeom prst="straightConnector1">
            <a:avLst/>
          </a:prstGeom>
          <a:ln w="317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"/>
          <p:cNvSpPr txBox="1"/>
          <p:nvPr/>
        </p:nvSpPr>
        <p:spPr>
          <a:xfrm>
            <a:off x="4264587" y="958573"/>
            <a:ext cx="1008135" cy="3481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+6,5%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4992413" y="1772816"/>
            <a:ext cx="1008135" cy="3481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-28,8%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53218632"/>
              </p:ext>
            </p:extLst>
          </p:nvPr>
        </p:nvGraphicFramePr>
        <p:xfrm>
          <a:off x="539552" y="3933056"/>
          <a:ext cx="7749781" cy="226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01094" y="3068960"/>
            <a:ext cx="82834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</a:rPr>
              <a:t>Бюджет развития и текущих расходов за 2023 год, в разрезе источников финансирования, млн. рублей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994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91673594"/>
              </p:ext>
            </p:extLst>
          </p:nvPr>
        </p:nvGraphicFramePr>
        <p:xfrm>
          <a:off x="251520" y="908720"/>
          <a:ext cx="453650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7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Исполнение бюджета в разрезе главных распорядителей бюджетных средств за 2023 год</a:t>
            </a:r>
            <a:endParaRPr lang="ru-RU" altLang="ru-RU" sz="27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0" name="Объект 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634040"/>
              </p:ext>
            </p:extLst>
          </p:nvPr>
        </p:nvGraphicFramePr>
        <p:xfrm>
          <a:off x="4860032" y="908720"/>
          <a:ext cx="3888432" cy="568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66615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74102" y="127297"/>
            <a:ext cx="8143875" cy="493391"/>
          </a:xfrm>
        </p:spPr>
        <p:txBody>
          <a:bodyPr/>
          <a:lstStyle/>
          <a:p>
            <a:pPr marL="0" indent="0">
              <a:buNone/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муниципальных программ в 2023 году</a:t>
            </a:r>
            <a:b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GYK\Desktop\Рисунок2.png">
            <a:extLst>
              <a:ext uri="{FF2B5EF4-FFF2-40B4-BE49-F238E27FC236}">
                <a16:creationId xmlns:a16="http://schemas.microsoft.com/office/drawing/2014/main" xmlns="" id="{5FAE39AD-CF2F-C1AD-8B55-C89D4A398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23119" y="1772816"/>
            <a:ext cx="630830" cy="4680520"/>
          </a:xfrm>
          <a:prstGeom prst="snip2DiagRect">
            <a:avLst/>
          </a:prstGeom>
          <a:solidFill>
            <a:sysClr val="window" lastClr="FFFFFF"/>
          </a:solidFill>
          <a:ln w="38100" cap="flat" cmpd="sng" algn="ctr">
            <a:noFill/>
            <a:prstDash val="solid"/>
          </a:ln>
          <a:effectLst/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7940CAC-D771-F9A8-18E3-EA625CB975E2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3216015"/>
              </p:ext>
            </p:extLst>
          </p:nvPr>
        </p:nvGraphicFramePr>
        <p:xfrm>
          <a:off x="2915816" y="1772816"/>
          <a:ext cx="6048673" cy="4693382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721435">
                  <a:extLst>
                    <a:ext uri="{9D8B030D-6E8A-4147-A177-3AD203B41FA5}">
                      <a16:colId xmlns:a16="http://schemas.microsoft.com/office/drawing/2014/main" xmlns="" val="3639729097"/>
                    </a:ext>
                  </a:extLst>
                </a:gridCol>
                <a:gridCol w="790733">
                  <a:extLst>
                    <a:ext uri="{9D8B030D-6E8A-4147-A177-3AD203B41FA5}">
                      <a16:colId xmlns:a16="http://schemas.microsoft.com/office/drawing/2014/main" xmlns="" val="2990201127"/>
                    </a:ext>
                  </a:extLst>
                </a:gridCol>
                <a:gridCol w="4536505">
                  <a:extLst>
                    <a:ext uri="{9D8B030D-6E8A-4147-A177-3AD203B41FA5}">
                      <a16:colId xmlns:a16="http://schemas.microsoft.com/office/drawing/2014/main" xmlns="" val="1600110320"/>
                    </a:ext>
                  </a:extLst>
                </a:gridCol>
              </a:tblGrid>
              <a:tr h="1384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2023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01" marR="6201" marT="620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9520982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34 906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"Сельское хозяйство и комплексное развитие сельских территорий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181381082"/>
                  </a:ext>
                </a:extLst>
              </a:tr>
              <a:tr h="2804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99,4%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36 472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"Градостроительная политика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63834056"/>
                  </a:ext>
                </a:extLst>
              </a:tr>
              <a:tr h="222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99,3%</a:t>
                      </a:r>
                      <a:endParaRPr lang="ru-RU" sz="14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326 965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"Совершенствование муниципального управления"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994775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98,8%</a:t>
                      </a:r>
                      <a:endParaRPr lang="ru-RU" sz="14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156 093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"Управление муниципальными финансами и муниципальным долгом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13992440"/>
                  </a:ext>
                </a:extLst>
              </a:tr>
              <a:tr h="222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98,8%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94 686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"Обеспечение безопасности населения и территории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73025820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98,8%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5 767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"Экономическое развитие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18671201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98,2%</a:t>
                      </a:r>
                      <a:endParaRPr lang="ru-RU" sz="14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3 280 474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системы образования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80725263"/>
                  </a:ext>
                </a:extLst>
              </a:tr>
              <a:tr h="222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98,1%</a:t>
                      </a:r>
                      <a:endParaRPr lang="ru-RU" sz="14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71 043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отдельных направлений социальной сферы"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41102034"/>
                  </a:ext>
                </a:extLst>
              </a:tr>
              <a:tr h="222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97,9%</a:t>
                      </a:r>
                      <a:endParaRPr lang="ru-RU" sz="14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137 998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"Управление земельными ресурсами и имуществом"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07507103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96,2%</a:t>
                      </a:r>
                      <a:endParaRPr lang="ru-RU" sz="14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774 984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дорожного хозяйства и благоустройство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81716694"/>
                  </a:ext>
                </a:extLst>
              </a:tr>
              <a:tr h="284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96,0%</a:t>
                      </a:r>
                      <a:endParaRPr lang="ru-RU" sz="14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189 020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молодежной политики, физической культуры и спорта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48066373"/>
                  </a:ext>
                </a:extLst>
              </a:tr>
              <a:tr h="222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95,1%</a:t>
                      </a:r>
                      <a:endParaRPr lang="ru-RU" sz="14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33 237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"Охрана окружающей среды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80368705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91,1%</a:t>
                      </a:r>
                      <a:endParaRPr lang="ru-RU" sz="1400" b="0" i="0" u="none" strike="noStrike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214 764</a:t>
                      </a:r>
                      <a:endParaRPr lang="ru-RU" sz="14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коммунального хозяйства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4864295"/>
                  </a:ext>
                </a:extLst>
              </a:tr>
              <a:tr h="296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87,7%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439 290</a:t>
                      </a:r>
                      <a:endParaRPr lang="ru-RU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"Развитие сферы культуры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93732387"/>
                  </a:ext>
                </a:extLst>
              </a:tr>
              <a:tr h="368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77,6%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215 499</a:t>
                      </a:r>
                      <a:endParaRPr lang="ru-RU" sz="14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"Улучшение жилищных условий граждан 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35805449"/>
                  </a:ext>
                </a:extLst>
              </a:tr>
            </a:tbl>
          </a:graphicData>
        </a:graphic>
      </p:graphicFrame>
      <p:sp>
        <p:nvSpPr>
          <p:cNvPr id="3" name="Овал 2"/>
          <p:cNvSpPr/>
          <p:nvPr/>
        </p:nvSpPr>
        <p:spPr>
          <a:xfrm>
            <a:off x="74440" y="2274907"/>
            <a:ext cx="2016224" cy="1008112"/>
          </a:xfrm>
          <a:prstGeom prst="ellipse">
            <a:avLst/>
          </a:prstGeom>
          <a:noFill/>
          <a:ln w="444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Программные </a:t>
            </a:r>
            <a:r>
              <a:rPr lang="ru-RU" sz="1400" dirty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98,0%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74440" y="5223012"/>
            <a:ext cx="219666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100013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</a:rPr>
              <a:t>% исполнения:</a:t>
            </a:r>
          </a:p>
          <a:p>
            <a:pPr lvl="1" indent="-100013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</a:rPr>
              <a:t> выше среднего</a:t>
            </a:r>
          </a:p>
          <a:p>
            <a:pPr lvl="1" indent="-100013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</a:rPr>
              <a:t> до 80%</a:t>
            </a:r>
          </a:p>
          <a:p>
            <a:pPr lvl="1" indent="-100013"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</a:rPr>
              <a:t> менее 80%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227489" y="5634270"/>
            <a:ext cx="211785" cy="136635"/>
          </a:xfrm>
          <a:prstGeom prst="flowChartConnector">
            <a:avLst/>
          </a:prstGeom>
          <a:solidFill>
            <a:srgbClr val="008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227489" y="5934220"/>
            <a:ext cx="217686" cy="136635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233390" y="6321999"/>
            <a:ext cx="211785" cy="136635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2223119" y="606960"/>
            <a:ext cx="112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</a:p>
        </p:txBody>
      </p:sp>
      <p:sp>
        <p:nvSpPr>
          <p:cNvPr id="12" name="TextBox 9"/>
          <p:cNvSpPr txBox="1"/>
          <p:nvPr/>
        </p:nvSpPr>
        <p:spPr>
          <a:xfrm>
            <a:off x="4873697" y="620688"/>
            <a:ext cx="112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B1125EC-A449-4A87-8FB3-D18A687AA059}"/>
              </a:ext>
            </a:extLst>
          </p:cNvPr>
          <p:cNvSpPr txBox="1"/>
          <p:nvPr/>
        </p:nvSpPr>
        <p:spPr>
          <a:xfrm>
            <a:off x="3995936" y="1024510"/>
            <a:ext cx="2472754" cy="53713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6 011</a:t>
            </a:r>
          </a:p>
          <a:p>
            <a:pPr algn="ctr">
              <a:lnSpc>
                <a:spcPts val="2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sz="5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B1125EC-A449-4A87-8FB3-D18A687AA059}"/>
              </a:ext>
            </a:extLst>
          </p:cNvPr>
          <p:cNvSpPr txBox="1"/>
          <p:nvPr/>
        </p:nvSpPr>
        <p:spPr>
          <a:xfrm>
            <a:off x="1302157" y="1026564"/>
            <a:ext cx="2472754" cy="537135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6 265</a:t>
            </a:r>
          </a:p>
          <a:p>
            <a:pPr algn="ctr">
              <a:lnSpc>
                <a:spcPts val="2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 ₽</a:t>
            </a:r>
            <a:endParaRPr lang="ru-RU" sz="54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C0B9D4-7C30-4A27-A87B-A6F0EDB387CB}"/>
              </a:ext>
            </a:extLst>
          </p:cNvPr>
          <p:cNvSpPr txBox="1"/>
          <p:nvPr/>
        </p:nvSpPr>
        <p:spPr>
          <a:xfrm>
            <a:off x="6658819" y="1008006"/>
            <a:ext cx="2496382" cy="482183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95,9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ts val="1700"/>
              </a:lnSpc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</a:p>
        </p:txBody>
      </p:sp>
    </p:spTree>
    <p:extLst>
      <p:ext uri="{BB962C8B-B14F-4D97-AF65-F5344CB8AC3E}">
        <p14:creationId xmlns:p14="http://schemas.microsoft.com/office/powerpoint/2010/main" val="3809392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229600" cy="6477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Пермского муниципального округа </a:t>
            </a:r>
            <a:br>
              <a:rPr lang="ru-RU" alt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национальных проектах в 2023 году</a:t>
            </a:r>
            <a:br>
              <a:rPr lang="ru-RU" alt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ru-RU" alt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85416"/>
              </p:ext>
            </p:extLst>
          </p:nvPr>
        </p:nvGraphicFramePr>
        <p:xfrm>
          <a:off x="395536" y="1628800"/>
          <a:ext cx="8568951" cy="4094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301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64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50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78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5782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национального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 бюджет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 бюджет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«Культура»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36 662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27 490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</a:t>
                      </a:r>
                      <a:b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«Жилье и городская среда»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142 721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125 831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качественные дороги»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</a:t>
                      </a:r>
                      <a:r>
                        <a:rPr lang="ru-RU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проект «Образование»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158 372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97 911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305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229600" cy="6477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Пермского муниципального округа </a:t>
            </a:r>
            <a:br>
              <a:rPr lang="ru-RU" alt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национальных проектах в 2023 году</a:t>
            </a:r>
            <a:br>
              <a:rPr lang="ru-RU" alt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endParaRPr lang="ru-RU" alt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7146" y="1124744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здания </a:t>
            </a:r>
            <a:r>
              <a:rPr lang="ru-RU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Кояновского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СДК «МАУ КДЦ «Содружество» – 36 556 тыс. руб.</a:t>
            </a:r>
          </a:p>
          <a:p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отрасли культуры (оказание государственной поддержки лучшим сельским учреждениям культуры) – 106 тыс.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429000"/>
            <a:ext cx="4572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сокращения непригодного для проживания жилищного фонда – 103 924 тыс. руб.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расселили 13 жилых помещений (7 семей получили компенсацию, 6 – социальную выплату) </a:t>
            </a:r>
          </a:p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4" r="11374" b="28353"/>
          <a:stretch/>
        </p:blipFill>
        <p:spPr bwMode="auto">
          <a:xfrm>
            <a:off x="4341793" y="4027827"/>
            <a:ext cx="4781899" cy="108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1" t="15827" r="14758" b="14462"/>
          <a:stretch/>
        </p:blipFill>
        <p:spPr bwMode="auto">
          <a:xfrm>
            <a:off x="112419" y="1556792"/>
            <a:ext cx="4272307" cy="10886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12419" y="5229200"/>
            <a:ext cx="71287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формирования комфортной городской среды – 38 797 тыс. руб. 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(благоустройство общественных территорий п.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Кукуштан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детской площадки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с.Гамово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территории у дома культуры в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с.Лобаново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набережной в с. Усть-Качка.)</a:t>
            </a:r>
          </a:p>
        </p:txBody>
      </p:sp>
    </p:spTree>
    <p:extLst>
      <p:ext uri="{BB962C8B-B14F-4D97-AF65-F5344CB8AC3E}">
        <p14:creationId xmlns:p14="http://schemas.microsoft.com/office/powerpoint/2010/main" val="3803156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6"/>
          <p:cNvSpPr>
            <a:spLocks noGrp="1" noChangeArrowheads="1"/>
          </p:cNvSpPr>
          <p:nvPr>
            <p:ph type="title"/>
          </p:nvPr>
        </p:nvSpPr>
        <p:spPr>
          <a:xfrm>
            <a:off x="467544" y="91"/>
            <a:ext cx="8229600" cy="64770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Пермского муниципального округа </a:t>
            </a:r>
            <a:br>
              <a:rPr lang="ru-RU" alt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национальных проектах в 2023 году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0810" y="980728"/>
            <a:ext cx="3600400" cy="137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автомобильных дорог Пермского муниципального округа протяженностью 7,896</a:t>
            </a:r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– 75 500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</a:t>
            </a:r>
            <a:r>
              <a:rPr 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67" y="1078704"/>
            <a:ext cx="50623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6807" y="2367512"/>
            <a:ext cx="8791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участка автомобильной дороги Новые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-Троица (уч. Новые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-Сылва) – 4,530 км.</a:t>
            </a:r>
          </a:p>
          <a:p>
            <a:pPr marL="457200" indent="-457200">
              <a:buAutoNum type="arabicParenR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автомобильной дороги Бродовский тракт-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Мартьяново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0,775 км.</a:t>
            </a:r>
          </a:p>
          <a:p>
            <a:pPr marL="457200" indent="-457200">
              <a:buAutoNum type="arabicParenR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участка автомобильной дороги «Пермь – Екатеринбург» – Нефтяник – 1,041 км.</a:t>
            </a:r>
          </a:p>
          <a:p>
            <a:pPr marL="457200" indent="-457200">
              <a:buAutoNum type="arabicParenR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участка автомобильной дороги «Пермь – Екатеринбург» –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Курашим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1,550 км.</a:t>
            </a:r>
          </a:p>
          <a:p>
            <a:pPr marL="457200" indent="-457200">
              <a:buAutoNum type="arabicParenR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7" r="15397" b="14850"/>
          <a:stretch/>
        </p:blipFill>
        <p:spPr bwMode="auto">
          <a:xfrm>
            <a:off x="4746759" y="4653136"/>
            <a:ext cx="439724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840459"/>
            <a:ext cx="5213306" cy="1485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организациях – </a:t>
            </a:r>
          </a:p>
          <a:p>
            <a:pPr>
              <a:lnSpc>
                <a:spcPts val="18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5 317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32483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107505" y="188913"/>
            <a:ext cx="8928992" cy="100806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целевых показателей по «указным» категориям работников бюджетной сфера МО в 2023 году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</p:nvPr>
        </p:nvGraphicFramePr>
        <p:xfrm>
          <a:off x="1547664" y="800708"/>
          <a:ext cx="7344816" cy="507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-92075" y="6381750"/>
            <a:ext cx="9020175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5845" y="4437112"/>
            <a:ext cx="1584176" cy="738664"/>
          </a:xfrm>
          <a:prstGeom prst="rect">
            <a:avLst/>
          </a:prstGeom>
          <a:ln w="6350"/>
          <a:effectLst>
            <a:softEdge rad="2159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показатель по соглашению</a:t>
            </a:r>
          </a:p>
        </p:txBody>
      </p:sp>
    </p:spTree>
    <p:extLst>
      <p:ext uri="{BB962C8B-B14F-4D97-AF65-F5344CB8AC3E}">
        <p14:creationId xmlns:p14="http://schemas.microsoft.com/office/powerpoint/2010/main" val="233777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60039773"/>
              </p:ext>
            </p:extLst>
          </p:nvPr>
        </p:nvGraphicFramePr>
        <p:xfrm>
          <a:off x="438886" y="1688381"/>
          <a:ext cx="8165562" cy="41040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609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образований Пермского края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</a:p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роста,</a:t>
                      </a:r>
                      <a:r>
                        <a:rPr lang="ru-RU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04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Пермский ГО</a:t>
                      </a:r>
                      <a:endParaRPr lang="ru-RU" sz="22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105,4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22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г. Березники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113,5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53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Пермский МР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112,2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Соликамский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Чайковский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260648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Анализ </a:t>
            </a:r>
            <a:r>
              <a:rPr lang="ru-RU" sz="3200" b="1" kern="0" dirty="0">
                <a:solidFill>
                  <a:prstClr val="black"/>
                </a:solidFill>
                <a:latin typeface="Times New Roman" pitchFamily="18" charset="0"/>
              </a:rPr>
              <a:t>налоговых и неналоговых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доходов бюджетов муниципальных образований Пермского края за 2022 - 2023 годы*</a:t>
            </a:r>
            <a:endParaRPr lang="ru-RU" sz="2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949280"/>
            <a:ext cx="776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 учетом дополнительного норматива по НДФЛ</a:t>
            </a:r>
          </a:p>
        </p:txBody>
      </p:sp>
    </p:spTree>
    <p:extLst>
      <p:ext uri="{BB962C8B-B14F-4D97-AF65-F5344CB8AC3E}">
        <p14:creationId xmlns:p14="http://schemas.microsoft.com/office/powerpoint/2010/main" val="33764336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Пермского муниципального округа по расходам </a:t>
            </a: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год, тыс. руб.                                                                                                 </a:t>
            </a:r>
            <a:b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897606189"/>
              </p:ext>
            </p:extLst>
          </p:nvPr>
        </p:nvGraphicFramePr>
        <p:xfrm>
          <a:off x="323528" y="1196752"/>
          <a:ext cx="8640959" cy="5472608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3335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43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85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27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758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737 582,3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722 352,3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15 230,0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10 438,9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10 438,9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84 353,2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83 239,4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1 113,8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738 339,3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712 218,0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26 121,3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ЖКХ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631 686,1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567 587,9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64 098,2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600" b="0" i="0" u="none" strike="noStrike" baseline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3 391,4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3 352,5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7975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3 484 179,2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3 422 126,6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62 052,6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98,2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387 100,8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328 369,5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58 731,3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119 352,6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98 579,0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20 773,6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82,6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181 457,9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173 638,7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7 819,2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95,7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52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12 035,3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12 035,3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360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ВСЕГО РАСХОДОВ</a:t>
                      </a:r>
                      <a:endParaRPr lang="ru-RU" sz="16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6 389 917,0</a:t>
                      </a:r>
                      <a:endParaRPr lang="ru-RU" sz="16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6 133 938,1</a:t>
                      </a:r>
                      <a:endParaRPr lang="ru-RU" sz="16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255 978,9</a:t>
                      </a:r>
                      <a:endParaRPr lang="ru-RU" sz="16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6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013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6492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бюджетн</a:t>
            </a:r>
            <a:r>
              <a:rPr lang="ru-RU" alt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ых ассигнований по группам видов расходов классификации </a:t>
            </a:r>
            <a:r>
              <a:rPr lang="ru-RU" alt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бюджета за 2023 г., млн. руб</a:t>
            </a:r>
            <a:r>
              <a:rPr lang="ru-RU" altLang="ru-RU" sz="1800" b="1" dirty="0">
                <a:solidFill>
                  <a:schemeClr val="tx1"/>
                </a:solidFill>
                <a:effectLst/>
              </a:rPr>
              <a:t>.</a:t>
            </a:r>
            <a:r>
              <a:rPr lang="ru-RU" altLang="ru-RU" sz="1800" dirty="0">
                <a:solidFill>
                  <a:schemeClr val="tx1"/>
                </a:solidFill>
                <a:effectLst/>
              </a:rPr>
              <a:t/>
            </a:r>
            <a:br>
              <a:rPr lang="ru-RU" altLang="ru-RU" sz="1800" dirty="0">
                <a:solidFill>
                  <a:schemeClr val="tx1"/>
                </a:solidFill>
                <a:effectLst/>
              </a:rPr>
            </a:br>
            <a:endParaRPr lang="ru-RU" altLang="ru-RU" sz="1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99909620"/>
              </p:ext>
            </p:extLst>
          </p:nvPr>
        </p:nvGraphicFramePr>
        <p:xfrm>
          <a:off x="107504" y="1196752"/>
          <a:ext cx="8856985" cy="532859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738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8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320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52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3204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3126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90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вида расх-в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КВР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Отклонения (+/-)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5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718,1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714,5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99,5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13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1 364,4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1 315,6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48,7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96,4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3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и иные выплаты населению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74,7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60,3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14,4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80,7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31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521,0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359,4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161,6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69,0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2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3 544,6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3 529,6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57,5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15,0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99,6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бюджетные ассигнования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167,1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154,5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12,6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92,5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16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4" marR="9524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6 389,9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6 133,9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256,0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effectLst/>
                          <a:latin typeface="Times New Roman"/>
                        </a:rPr>
                        <a:t>96,0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746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223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 2023 году объемных показателей муниципальной услуги (работы) </a:t>
            </a:r>
            <a:b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образования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65380465"/>
              </p:ext>
            </p:extLst>
          </p:nvPr>
        </p:nvGraphicFramePr>
        <p:xfrm>
          <a:off x="215615" y="1557338"/>
          <a:ext cx="8712770" cy="4489568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0764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3845565602"/>
                    </a:ext>
                  </a:extLst>
                </a:gridCol>
                <a:gridCol w="1260239">
                  <a:extLst>
                    <a:ext uri="{9D8B030D-6E8A-4147-A177-3AD203B41FA5}">
                      <a16:colId xmlns:a16="http://schemas.microsoft.com/office/drawing/2014/main" xmlns="" val="3977295157"/>
                    </a:ext>
                  </a:extLst>
                </a:gridCol>
                <a:gridCol w="11519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70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Исполнения, 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885">
                <a:tc>
                  <a:txBody>
                    <a:bodyPr/>
                    <a:lstStyle/>
                    <a:p>
                      <a:pPr marL="360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основных общеобразовательных программ  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начального, основного, среднего общего образования (чел.)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19 565</a:t>
                      </a: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19 634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8243">
                <a:tc>
                  <a:txBody>
                    <a:bodyPr/>
                    <a:lstStyle/>
                    <a:p>
                      <a:pPr marL="36000" algn="l" fontAlgn="ctr"/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основных общеобразовательных программ д</a:t>
                      </a:r>
                      <a:r>
                        <a:rPr lang="ru-RU" sz="16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ошкольного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r>
                        <a:rPr lang="en-US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присмотр и уход (чел.), всего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9 164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8 895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97,1</a:t>
                      </a:r>
                    </a:p>
                  </a:txBody>
                  <a:tcPr marL="8851" marR="8851" marT="8854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845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структурные подразделения дошкольного образования в школах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2 519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</a:txBody>
                  <a:tcPr marL="8851" marR="8851" marT="8854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478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учреждения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6 645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6 437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</a:t>
                      </a:r>
                    </a:p>
                  </a:txBody>
                  <a:tcPr marL="8851" marR="8851" marT="8854" marB="0"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83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Присмотр и уход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(чел.-дни), всего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1 414 358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1 327 929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94,6</a:t>
                      </a:r>
                    </a:p>
                  </a:txBody>
                  <a:tcPr marL="8851" marR="8851" marT="8854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структурные подразделения дошкольного образования школ*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384 995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352 371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</a:p>
                  </a:txBody>
                  <a:tcPr marL="8851" marR="8851" marT="8854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учреждения*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1 029 363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975</a:t>
                      </a:r>
                      <a:r>
                        <a:rPr lang="ru-RU" sz="1600" b="0" i="1" u="none" strike="noStrike" baseline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558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</a:t>
                      </a:r>
                    </a:p>
                  </a:txBody>
                  <a:tcPr marL="8851" marR="8851" marT="8854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12106"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дополнительных общеобразовательных общеразвивающих программ (чел.-час.)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1 365 241</a:t>
                      </a: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341 638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1" marR="8851" marT="885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</a:t>
                      </a:r>
                    </a:p>
                  </a:txBody>
                  <a:tcPr marL="8851" marR="8851" marT="8854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8B558E-6B27-2975-0C54-1354D7AD8706}"/>
              </a:ext>
            </a:extLst>
          </p:cNvPr>
          <p:cNvSpPr txBox="1">
            <a:spLocks/>
          </p:cNvSpPr>
          <p:nvPr/>
        </p:nvSpPr>
        <p:spPr>
          <a:xfrm>
            <a:off x="215615" y="5453959"/>
            <a:ext cx="8712770" cy="59294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Font typeface="Georgia" pitchFamily="18" charset="0"/>
              <a:buNone/>
            </a:pPr>
            <a:endParaRPr lang="ru-RU" alt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 typeface="Georgia" pitchFamily="18" charset="0"/>
              <a:buNone/>
            </a:pPr>
            <a:endParaRPr lang="ru-RU" alt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Font typeface="Georgia" pitchFamily="18" charset="0"/>
              <a:buNone/>
            </a:pPr>
            <a:endParaRPr lang="ru-RU" altLang="ru-RU" sz="1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alt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altLang="ru-RU" sz="1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выполнили показатели: в структурных подразделениях МАОУ </a:t>
            </a:r>
            <a:r>
              <a:rPr lang="ru-RU" altLang="ru-RU" sz="1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Бабкинская</a:t>
            </a:r>
            <a:r>
              <a:rPr lang="ru-RU" altLang="ru-RU" sz="1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Култаевская</a:t>
            </a:r>
            <a:r>
              <a:rPr lang="ru-RU" altLang="ru-RU" sz="1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Савинская, </a:t>
            </a:r>
            <a:r>
              <a:rPr lang="ru-RU" altLang="ru-RU" sz="1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Сылвенская</a:t>
            </a:r>
            <a:r>
              <a:rPr lang="ru-RU" altLang="ru-RU" sz="1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Юго-Камская и трех МАДОУ </a:t>
            </a:r>
            <a:r>
              <a:rPr lang="ru-RU" altLang="ru-RU" sz="1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Култаевский</a:t>
            </a:r>
            <a:r>
              <a:rPr lang="ru-RU" altLang="ru-RU" sz="1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Савинский, </a:t>
            </a:r>
            <a:r>
              <a:rPr lang="ru-RU" altLang="ru-RU" sz="1400" b="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Сылвенский</a:t>
            </a:r>
            <a:r>
              <a:rPr lang="ru-RU" altLang="ru-RU" sz="14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35522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467544" y="9056"/>
            <a:ext cx="8229600" cy="1223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 2023 году объемных показателей муниципальной услуги (работы) </a:t>
            </a:r>
            <a:b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 делам культуры, молодёжи и спорта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72259059"/>
              </p:ext>
            </p:extLst>
          </p:nvPr>
        </p:nvGraphicFramePr>
        <p:xfrm>
          <a:off x="251520" y="1196752"/>
          <a:ext cx="8785225" cy="53636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дополнительных общеразвивающих и предпрофессиональных программ в области искусств (кол-во чел./час.)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482 081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474 471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Публичный показ музейных предметов, музейных коллекций (число посетителей)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9 423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117,8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944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мероприятий (кол-во участников)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6 823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6 823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1896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участия спортивных сборных команд в реализации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календарного плана физкультурных и спортивных мероприятий муниципального образования (кол-во мероприятий)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31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по подготовке спортивных сборных команд (кол-во мероприятий)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31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спортивных и физкультурных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(физкультурно-оздоровительных) мероприятий среди различных групп населения (кол-во мероприятий)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3160">
                <a:tc>
                  <a:txBody>
                    <a:bodyPr/>
                    <a:lstStyle/>
                    <a:p>
                      <a:pPr marL="72000"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Библиотечное,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библиографическое и информационное обслуживание пользователей библиотеки (кол-во посещений)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411 841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474 853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440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0" y="-8874"/>
            <a:ext cx="9144000" cy="127763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 2023 году объемных показателей </a:t>
            </a:r>
            <a:b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услуги (работы) </a:t>
            </a:r>
            <a:b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по делам культуры, молодёжи и спорта </a:t>
            </a:r>
            <a:r>
              <a:rPr lang="ru-RU" alt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4982923"/>
              </p:ext>
            </p:extLst>
          </p:nvPr>
        </p:nvGraphicFramePr>
        <p:xfrm>
          <a:off x="179512" y="1196752"/>
          <a:ext cx="8785225" cy="5491463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5400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4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в сфере молодежной политики, направленных на гражданское и патриотическое воспитание молодежи, воспитание толерантности в молодежной среде, формирование правовых, культурных и нравственных ценностей среди молодежи (кол-во мероприятий)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занятий физкультурно-спортивной направленности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месту проживания граждан (кол-во занятий)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11 086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11 086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99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спортивных и физкультурных (физкультурно-оздоровительных) мероприятий среди различных групп населения (кол-во мероприятий)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718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участия в спортивных и физкультурных (физкультурно-оздоровительных  мероприятий среди различных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групп населения (кол-во участников мероприятий)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3 482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4496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4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мероприятий (кол-во участников мероприятий)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117 141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131 551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112,3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4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деятельности клубных формирований и формирований самодеятельного народного творчества (кол-во посещений)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362 024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361 764</a:t>
                      </a: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32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>
          <a:xfrm>
            <a:off x="152465" y="188640"/>
            <a:ext cx="8784976" cy="12239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в 2023 году объемных показателей муниципальной услуги (работы) </a:t>
            </a:r>
            <a:b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15529694"/>
              </p:ext>
            </p:extLst>
          </p:nvPr>
        </p:nvGraphicFramePr>
        <p:xfrm>
          <a:off x="143012" y="1556792"/>
          <a:ext cx="8785225" cy="1368152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464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Ведение информационных ресурсов и баз данных (кол-во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записей)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2 080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2 288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96394"/>
              </p:ext>
            </p:extLst>
          </p:nvPr>
        </p:nvGraphicFramePr>
        <p:xfrm>
          <a:off x="179512" y="4437112"/>
          <a:ext cx="8785225" cy="1227973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4464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122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Показатели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%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52" marR="8852" marT="885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99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ритуальных услуг и содержание мест захоронения (кв. м.)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251520" y="3429000"/>
            <a:ext cx="8784976" cy="122396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развитию инфраструктуры и осуществлению муниципального контроля</a:t>
            </a:r>
          </a:p>
        </p:txBody>
      </p:sp>
    </p:spTree>
    <p:extLst>
      <p:ext uri="{BB962C8B-B14F-4D97-AF65-F5344CB8AC3E}">
        <p14:creationId xmlns:p14="http://schemas.microsoft.com/office/powerpoint/2010/main" val="1507981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Бюджетные инвестиции на строительство (реконструкцию),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приобретение объектов общественной инфраструктуры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в 2023 году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56388082"/>
              </p:ext>
            </p:extLst>
          </p:nvPr>
        </p:nvGraphicFramePr>
        <p:xfrm>
          <a:off x="323528" y="1385386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211960" y="1549522"/>
            <a:ext cx="100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-58,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24128" y="3284984"/>
            <a:ext cx="2232248" cy="144016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9144000" y="2574196"/>
            <a:ext cx="108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436313" y="1996972"/>
            <a:ext cx="6408712" cy="542684"/>
          </a:xfrm>
          <a:prstGeom prst="straightConnector1">
            <a:avLst/>
          </a:prstGeom>
          <a:ln w="12700" cmpd="sng">
            <a:solidFill>
              <a:srgbClr val="FF000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29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229600" cy="7254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Бюджетные инвестиции на строительство (реконструкцию) </a:t>
            </a:r>
            <a:r>
              <a:rPr lang="en-US" alt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en-US" alt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alt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и приобретение объектов общественной инфраструктуры </a:t>
            </a:r>
            <a:r>
              <a:rPr lang="en-US" alt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en-US" alt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altLang="ru-RU" sz="2000" b="1" dirty="0">
                <a:solidFill>
                  <a:schemeClr val="tx1"/>
                </a:solidFill>
                <a:effectLst/>
                <a:latin typeface="Times New Roman" pitchFamily="18" charset="0"/>
              </a:rPr>
              <a:t>Пермского муниципального округа в 2023 году в разрезе источников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>
          <a:xfrm>
            <a:off x="6875463" y="6381750"/>
            <a:ext cx="2133600" cy="476250"/>
          </a:xfrm>
        </p:spPr>
        <p:txBody>
          <a:bodyPr/>
          <a:lstStyle/>
          <a:p>
            <a:pPr algn="r">
              <a:defRPr/>
            </a:pPr>
            <a:fld id="{06AC4602-F6AF-4464-9946-D9D464CAB88F}" type="slidenum">
              <a:rPr lang="ru-RU" smtClean="0">
                <a:latin typeface="+mn-lt"/>
              </a:rPr>
              <a:pPr algn="r">
                <a:defRPr/>
              </a:pPr>
              <a:t>37</a:t>
            </a:fld>
            <a:endParaRPr lang="ru-RU" dirty="0"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74703"/>
              </p:ext>
            </p:extLst>
          </p:nvPr>
        </p:nvGraphicFramePr>
        <p:xfrm>
          <a:off x="395288" y="4508500"/>
          <a:ext cx="8425183" cy="18068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65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95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82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59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425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9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94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6644"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</a:t>
                      </a:r>
                      <a:r>
                        <a:rPr lang="en-US" sz="1600" b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ctr" anchorCtr="1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уровням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ctr" anchorCtr="1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</a:t>
                      </a:r>
                    </a:p>
                  </a:txBody>
                  <a:tcPr marL="9525" marR="9525" marT="9520" marB="0" anchor="ctr" anchorCtr="1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</a:p>
                  </a:txBody>
                  <a:tcPr marL="9525" marR="9525" marT="9520" marB="0" anchor="ctr" anchorCtr="1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9525" marR="9525" marT="9520" marB="0" anchor="ctr" anchorCtr="1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868 096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27 671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3,2%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724 872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83,5%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115 553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13,3%</a:t>
                      </a: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359 388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152 061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42,3%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140 482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39,1%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66 845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18,6%</a:t>
                      </a: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- 508 708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124 390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- 584 390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itchFamily="18" charset="0"/>
                          <a:cs typeface="Times New Roman" pitchFamily="18" charset="0"/>
                        </a:rPr>
                        <a:t>- 48 708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91750060"/>
              </p:ext>
            </p:extLst>
          </p:nvPr>
        </p:nvGraphicFramePr>
        <p:xfrm>
          <a:off x="395536" y="1268760"/>
          <a:ext cx="8568952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53427806"/>
              </p:ext>
            </p:extLst>
          </p:nvPr>
        </p:nvGraphicFramePr>
        <p:xfrm>
          <a:off x="414576" y="1268760"/>
          <a:ext cx="847790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913169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55418930"/>
              </p:ext>
            </p:extLst>
          </p:nvPr>
        </p:nvGraphicFramePr>
        <p:xfrm>
          <a:off x="156038" y="833657"/>
          <a:ext cx="8850184" cy="573361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5041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7209">
                  <a:extLst>
                    <a:ext uri="{9D8B030D-6E8A-4147-A177-3AD203B41FA5}">
                      <a16:colId xmlns:a16="http://schemas.microsoft.com/office/drawing/2014/main" xmlns="" val="1298263654"/>
                    </a:ext>
                  </a:extLst>
                </a:gridCol>
                <a:gridCol w="737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12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83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Отклоне-ние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18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образования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162 279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49 882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6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350 мест в д. Ясыри Пермского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120 мест в с. Фролы Пермского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761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350 мест в д. Большая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Мось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35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160 мест в c.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Башкултаево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61 446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34 744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26 702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12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здания детского сада на 240 мест в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д.Петровка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Пермского района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79283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школы в пос. Горный Пермского муниципального района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9937163"/>
                  </a:ext>
                </a:extLst>
              </a:tr>
              <a:tr h="292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детской школы искусств в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с.Лобаново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3 309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«Строительство спортивного зала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Бабкинской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средней школы»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6046765"/>
                  </a:ext>
                </a:extLst>
              </a:tr>
              <a:tr h="2754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спорта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69 072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69 072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92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лыжероллерной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трассы по адресу: 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Култаевское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сельское поселение 1,08 км юго-восточнее д. Шилово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69 072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69 072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2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культуры</a:t>
                      </a:r>
                      <a:endParaRPr lang="ru-RU" sz="1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58 176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дома культуры на 200 мест в с. Усть-Качка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60 176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 anchorCtr="1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58 176</a:t>
                      </a:r>
                    </a:p>
                  </a:txBody>
                  <a:tcPr marL="9525" marR="9525" marT="9525" marB="0" anchor="ctr" anchorCtr="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9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объекты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229 471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175 919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53 552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592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модульной котельной по адресу: д. Устиново, </a:t>
                      </a:r>
                      <a:b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Школьная, 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5928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жилых помещений для последующего предоставления их детям-сиротам и детям, оставшимся без попечения родителей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15 586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397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Выкуп земельных участков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3 846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9238" y="2660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</a:rPr>
              <a:t>Расходы на реализацию инвестиционных проектов 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b="1" kern="0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</a:rPr>
              <a:t>за 202</a:t>
            </a:r>
            <a:r>
              <a:rPr lang="en-US" sz="2400" b="1" kern="0" dirty="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</a:rPr>
              <a:t> год, тыс. руб.</a:t>
            </a:r>
            <a:endParaRPr lang="ru-RU" sz="24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796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97688845"/>
              </p:ext>
            </p:extLst>
          </p:nvPr>
        </p:nvGraphicFramePr>
        <p:xfrm>
          <a:off x="138353" y="133090"/>
          <a:ext cx="8769369" cy="658893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1435897019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3414630518"/>
                    </a:ext>
                  </a:extLst>
                </a:gridCol>
                <a:gridCol w="776481">
                  <a:extLst>
                    <a:ext uri="{9D8B030D-6E8A-4147-A177-3AD203B41FA5}">
                      <a16:colId xmlns:a16="http://schemas.microsoft.com/office/drawing/2014/main" xmlns="" val="2487334448"/>
                    </a:ext>
                  </a:extLst>
                </a:gridCol>
              </a:tblGrid>
              <a:tr h="2471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602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объекты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автомобильной дороги "Пермь - Екатеринбург"-Фролы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обеспечению устойчивого сокращения непригодного для проживания жилого фонда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62 159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28 342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8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водопровода от кольца ВК № 33 по ул. Космонавтов между домами №6 и №8 до ВНС на ул. Мира в с. Култаево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17 935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17 935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36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системы водоснабжения поселка Юго-Камский Юго-Камского сельского поселения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444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12 950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146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водопроводной сети со строительством водонапорной башни в п. Красный Восход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тепловой сети от смотрового колодца до дома № 11 по </a:t>
                      </a:r>
                      <a:b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Нижнемуллинская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с. Култаево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объекта "Реконструкция водопровода и скважины, расположенных в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Хохловском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сельском поселении (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ур.Палкино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)"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9985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блочной котельной в д.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Песьянка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адресу: ул. Мелиораторов, 1Б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3 241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276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Переселение граждан из аварийного жилищного фонда, в том</a:t>
                      </a:r>
                      <a:r>
                        <a:rPr lang="ru-RU" sz="14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числе за счет средств Фонда содействия реформирования жилищно-коммунального хозяйства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88 825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88 825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87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Обустройство водозабора и реконструкция системы </a:t>
                      </a:r>
                      <a:r>
                        <a:rPr lang="ru-RU" sz="1400" b="0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водоотчиски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п. Сылва Пермского муниципального района Пермского края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5417308"/>
                  </a:ext>
                </a:extLst>
              </a:tr>
              <a:tr h="57872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Сеть наружного противопожарного водоснабжения (Сеть водоснабжения,</a:t>
                      </a:r>
                      <a:r>
                        <a:rPr lang="en-US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предназначенная для присоединения двух и более объектов, для размещения которых не требуется разрешение на строительство, включающей ул.</a:t>
                      </a:r>
                      <a:r>
                        <a:rPr lang="en-US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Народная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ул. Сиреневая, ул. Изумрудная, ул. Земляничная, ул. Дружная, ул. Зелёная, ул. Полевая, ул. Берёзовая, ул. Детства, пер. Весенний)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9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РАСХОДОВ</a:t>
                      </a:r>
                      <a:endParaRPr lang="ru-RU" sz="14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520 998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359 388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161 610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192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57914569"/>
              </p:ext>
            </p:extLst>
          </p:nvPr>
        </p:nvGraphicFramePr>
        <p:xfrm>
          <a:off x="539552" y="1700808"/>
          <a:ext cx="8280919" cy="40588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49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9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71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71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400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образований Пермского края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</a:t>
                      </a:r>
                    </a:p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роста,</a:t>
                      </a:r>
                      <a:r>
                        <a:rPr lang="ru-RU" sz="1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84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Пермский ГО</a:t>
                      </a:r>
                      <a:endParaRPr lang="ru-RU" sz="22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51 059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56 907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111,5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22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г. Березники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6 623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7 076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106,8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1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Пермский МО</a:t>
                      </a:r>
                      <a:endParaRPr kumimoji="0" lang="ru-RU" sz="2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6 210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6 134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98,8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Кунгурский МО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5 066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5 684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112,2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7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Соликамский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3 769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4 556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120,9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260648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Исполнение </a:t>
            </a:r>
            <a:r>
              <a:rPr lang="ru-RU" sz="3200" b="1" kern="0" dirty="0">
                <a:solidFill>
                  <a:prstClr val="black"/>
                </a:solidFill>
                <a:latin typeface="Times New Roman" pitchFamily="18" charset="0"/>
              </a:rPr>
              <a:t>расходов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 бюджетов муниципальных образований Пермского края за 2022 – 2023 годы</a:t>
            </a:r>
            <a:endParaRPr lang="ru-RU" sz="2700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1029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6"/>
          <p:cNvSpPr>
            <a:spLocks noGrp="1" noChangeArrowheads="1"/>
          </p:cNvSpPr>
          <p:nvPr>
            <p:ph idx="4294967295"/>
          </p:nvPr>
        </p:nvSpPr>
        <p:spPr>
          <a:xfrm>
            <a:off x="251520" y="1196752"/>
            <a:ext cx="8424936" cy="439248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noAutofit/>
          </a:bodyPr>
          <a:lstStyle/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жильем молодых семей, в т. ч.: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Выплата 10%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за счет средств краевого бюджета 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16 013 тыс. руб.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(выдано 53 свидетельств, оплачено 42)</a:t>
            </a:r>
          </a:p>
          <a:p>
            <a:pPr algn="ctr">
              <a:spcBef>
                <a:spcPts val="0"/>
              </a:spcBef>
              <a:buFont typeface="Wingdings" pitchFamily="2" charset="2"/>
              <a:buNone/>
              <a:defRPr/>
            </a:pPr>
            <a:endParaRPr lang="ru-RU" sz="1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ru-RU" sz="18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6326" name="Заголовок 4"/>
          <p:cNvSpPr>
            <a:spLocks noGrp="1"/>
          </p:cNvSpPr>
          <p:nvPr>
            <p:ph type="title"/>
          </p:nvPr>
        </p:nvSpPr>
        <p:spPr>
          <a:xfrm>
            <a:off x="498127" y="404664"/>
            <a:ext cx="7859713" cy="576263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  <a:endParaRPr lang="ru-RU" altLang="ru-RU" sz="2800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637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4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73955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Динамика расходов дорожного фонда, млн. руб.</a:t>
            </a:r>
            <a:br>
              <a:rPr lang="ru-RU" alt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</a:br>
            <a:endParaRPr lang="ru-RU" altLang="ru-RU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51895453"/>
              </p:ext>
            </p:extLst>
          </p:nvPr>
        </p:nvGraphicFramePr>
        <p:xfrm>
          <a:off x="215516" y="620688"/>
          <a:ext cx="87129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099280"/>
              </p:ext>
            </p:extLst>
          </p:nvPr>
        </p:nvGraphicFramePr>
        <p:xfrm>
          <a:off x="323528" y="4581128"/>
          <a:ext cx="8425183" cy="180689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65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5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3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16644">
                <a:tc rowSpan="2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</a:t>
                      </a:r>
                      <a:r>
                        <a:rPr lang="en-US" sz="1600" b="0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ru-RU" sz="16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ctr" anchorCtr="1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по уровням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ctr" anchorCtr="1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краевой</a:t>
                      </a:r>
                    </a:p>
                  </a:txBody>
                  <a:tcPr marL="9525" marR="9525" marT="9520" marB="0" anchor="ctr" anchorCtr="1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9525" marR="9525" marT="9520" marB="0" anchor="ctr" anchorCtr="1"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724,0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267,0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36,9%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457,0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63,1%</a:t>
                      </a: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611,0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224,0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36,7%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387,0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63,3%</a:t>
                      </a: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3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- 113,0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- 43,0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itchFamily="18" charset="0"/>
                          <a:cs typeface="Times New Roman" pitchFamily="18" charset="0"/>
                        </a:rPr>
                        <a:t>-70,0</a:t>
                      </a:r>
                    </a:p>
                  </a:txBody>
                  <a:tcPr marL="9525" marR="9525" marT="952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635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07998094"/>
              </p:ext>
            </p:extLst>
          </p:nvPr>
        </p:nvGraphicFramePr>
        <p:xfrm>
          <a:off x="187296" y="1336137"/>
          <a:ext cx="4947078" cy="3605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B472-13AB-4359-9D4F-61822A9B1F3F}" type="slidenum">
              <a:rPr lang="ru-RU" altLang="ru-RU" smtClean="0"/>
              <a:pPr/>
              <a:t>42</a:t>
            </a:fld>
            <a:endParaRPr lang="ru-RU" alt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22651" y="1555752"/>
            <a:ext cx="1271839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1 944,3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483203" y="1555752"/>
            <a:ext cx="1775368" cy="186775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861593" y="1244949"/>
            <a:ext cx="971368" cy="497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+ 5,5%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67102" y="2157903"/>
            <a:ext cx="1048714" cy="497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+ 5,4%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866977" y="2614175"/>
            <a:ext cx="965984" cy="84058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832058" y="3573016"/>
            <a:ext cx="989621" cy="56482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842471" y="3075438"/>
            <a:ext cx="949794" cy="4975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+ 5,6%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07504" y="579639"/>
            <a:ext cx="8928992" cy="80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ПРОТЯЖЕННОСТЬ АВТОМОБИЛЬНЫХ ДОРОГ ОБЩЕГО ПОЛЬЗОВАНИЯ МЕСТНОГО ЗНАЧЕНИЯ И ИХ СОДЕРЖАНИЕ</a:t>
            </a:r>
          </a:p>
        </p:txBody>
      </p:sp>
      <p:pic>
        <p:nvPicPr>
          <p:cNvPr id="16" name="Picture 2" descr="https://rosavtodor.gov.ru/storage/app/uploads/public/5a5/f58/80b/5a5f5880be4b422896498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50" b="18623"/>
          <a:stretch/>
        </p:blipFill>
        <p:spPr bwMode="auto">
          <a:xfrm>
            <a:off x="591851" y="5229200"/>
            <a:ext cx="8208912" cy="117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55575" y="1757295"/>
            <a:ext cx="1271839" cy="234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1 843,8</a:t>
            </a:r>
          </a:p>
        </p:txBody>
      </p:sp>
      <p:graphicFrame>
        <p:nvGraphicFramePr>
          <p:cNvPr id="2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274028"/>
              </p:ext>
            </p:extLst>
          </p:nvPr>
        </p:nvGraphicFramePr>
        <p:xfrm>
          <a:off x="4964630" y="1412494"/>
          <a:ext cx="3836133" cy="3351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467544" y="6525344"/>
            <a:ext cx="4320480" cy="16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в том числе ремонт 28 млн руб.</a:t>
            </a:r>
          </a:p>
        </p:txBody>
      </p:sp>
    </p:spTree>
    <p:extLst>
      <p:ext uri="{BB962C8B-B14F-4D97-AF65-F5344CB8AC3E}">
        <p14:creationId xmlns:p14="http://schemas.microsoft.com/office/powerpoint/2010/main" val="29664305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6436274"/>
              </p:ext>
            </p:extLst>
          </p:nvPr>
        </p:nvGraphicFramePr>
        <p:xfrm>
          <a:off x="107504" y="2301322"/>
          <a:ext cx="4947078" cy="389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 flipV="1">
            <a:off x="1671993" y="3728683"/>
            <a:ext cx="965984" cy="341947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2">
            <a:extLst>
              <a:ext uri="{FF2B5EF4-FFF2-40B4-BE49-F238E27FC236}">
                <a16:creationId xmlns:a16="http://schemas.microsoft.com/office/drawing/2014/main" xmlns="" id="{E8A11038-AD71-4BD2-89F5-B6338ADA9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4616" y="188640"/>
            <a:ext cx="5577707" cy="118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prstClr val="black"/>
                </a:solidFill>
              </a:rPr>
              <a:t>Содержание дорог и благоустройство в сельских населенных пунктах </a:t>
            </a:r>
            <a:r>
              <a:rPr lang="ru-RU" altLang="ru-RU" sz="2000" b="1" dirty="0">
                <a:solidFill>
                  <a:prstClr val="black"/>
                </a:solidFill>
              </a:rPr>
              <a:t>2024 </a:t>
            </a:r>
            <a:r>
              <a:rPr lang="ru-RU" altLang="ru-RU" sz="2400" b="1" dirty="0">
                <a:solidFill>
                  <a:prstClr val="black"/>
                </a:solidFill>
              </a:rPr>
              <a:t>год, млн руб.</a:t>
            </a:r>
            <a:endParaRPr lang="ru-RU" altLang="ru-RU" sz="2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2" descr="https://xn--24-6kcdjn0djpdug.xn--p1ai/wp-content/uploads/2020/05/22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2" y="260648"/>
            <a:ext cx="2240543" cy="17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"/>
          <p:cNvSpPr txBox="1"/>
          <p:nvPr/>
        </p:nvSpPr>
        <p:spPr>
          <a:xfrm>
            <a:off x="1547664" y="3393064"/>
            <a:ext cx="1008135" cy="3481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+11,2%</a:t>
            </a:r>
          </a:p>
        </p:txBody>
      </p:sp>
      <p:graphicFrame>
        <p:nvGraphicFramePr>
          <p:cNvPr id="23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0810423"/>
              </p:ext>
            </p:extLst>
          </p:nvPr>
        </p:nvGraphicFramePr>
        <p:xfrm>
          <a:off x="4355976" y="2301322"/>
          <a:ext cx="4680520" cy="389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flipV="1">
            <a:off x="5723469" y="3301417"/>
            <a:ext cx="965984" cy="531493"/>
          </a:xfrm>
          <a:prstGeom prst="straightConnector1">
            <a:avLst/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"/>
          <p:cNvSpPr txBox="1"/>
          <p:nvPr/>
        </p:nvSpPr>
        <p:spPr>
          <a:xfrm>
            <a:off x="5487603" y="3127318"/>
            <a:ext cx="1008135" cy="3481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+71,2%</a:t>
            </a:r>
          </a:p>
        </p:txBody>
      </p:sp>
    </p:spTree>
    <p:extLst>
      <p:ext uri="{BB962C8B-B14F-4D97-AF65-F5344CB8AC3E}">
        <p14:creationId xmlns:p14="http://schemas.microsoft.com/office/powerpoint/2010/main" val="23782815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Расходы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бюджета на содержание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органов местного самоуправления, тыс. руб.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15820759"/>
              </p:ext>
            </p:extLst>
          </p:nvPr>
        </p:nvGraphicFramePr>
        <p:xfrm>
          <a:off x="251520" y="1484784"/>
          <a:ext cx="864096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9177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31795"/>
            <a:ext cx="8258175" cy="5429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средств резервного фонда в 2023 году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193" y="674720"/>
            <a:ext cx="8667279" cy="602214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ПРЕДУСМОТРЕНО В БЮДЖЕТЕ – 16 000,00</a:t>
            </a:r>
            <a:r>
              <a:rPr lang="en-US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ВЫДЕЛЕНО  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14 992,58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ИЗРАСХОДОВАНО – 14 992,58</a:t>
            </a:r>
            <a:r>
              <a:rPr lang="en-US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r>
              <a:rPr lang="en-US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alt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 eaLnBrk="1" hangingPunct="1">
              <a:spcBef>
                <a:spcPct val="0"/>
              </a:spcBef>
              <a:buNone/>
            </a:pPr>
            <a:endParaRPr lang="ru-RU" alt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376419" y="254032"/>
            <a:ext cx="83010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0" kern="0" dirty="0"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068972"/>
              </p:ext>
            </p:extLst>
          </p:nvPr>
        </p:nvGraphicFramePr>
        <p:xfrm>
          <a:off x="256361" y="1916832"/>
          <a:ext cx="8560054" cy="3427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78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80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511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расхода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Выделено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Израсходовано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1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проведения аварийного ремонта участка сети электроснабжения от ТП-63385 до здания МАОУ "Лобановская средняя школа" по адресу: с.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Лобаново, ул.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Центральная, 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286,72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286,72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6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проведения аварийного ремонта участка сети водоотведения в с.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Платошино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по ул.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Владимирова (между домами 1 и 3)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124,18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124,18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9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приобретения насоса в канализационную насосную станцию в д.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Кондратово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, ул.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Садовое Кольцо,35а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599,00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599,00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310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проведения аварийного ремонта участка сети водоснабжения по ул.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Сибирской в п.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Юго-Камский (от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Вк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расположенного у дома №137 по ул.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Советская до здания детского сада)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777,67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777,67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4E4C35A1-5F0D-FB5C-EFF1-C7CA0D19E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25408"/>
              </p:ext>
            </p:extLst>
          </p:nvPr>
        </p:nvGraphicFramePr>
        <p:xfrm>
          <a:off x="252304" y="5350105"/>
          <a:ext cx="856411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1904">
                  <a:extLst>
                    <a:ext uri="{9D8B030D-6E8A-4147-A177-3AD203B41FA5}">
                      <a16:colId xmlns:a16="http://schemas.microsoft.com/office/drawing/2014/main" xmlns="" val="406752708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1194486723"/>
                    </a:ext>
                  </a:extLst>
                </a:gridCol>
                <a:gridCol w="1148071">
                  <a:extLst>
                    <a:ext uri="{9D8B030D-6E8A-4147-A177-3AD203B41FA5}">
                      <a16:colId xmlns:a16="http://schemas.microsoft.com/office/drawing/2014/main" xmlns="" val="249742328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Для проведения аварийного ремонта участка сети электроснабжения (частичная замена опор и электрокабеля) в с. Рождественское от ТП до ул. Революционная, 29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256,88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256,88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165067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проведения аварийного ремонта участка сети теплоснабжения в районе перекрестка улиц Садовая  и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Зеленинская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в п. Красный Восход (в районе многоквартирных домов № 6 и 8 по улице Садовая)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567,75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567,75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6134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642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394"/>
            <a:ext cx="8258175" cy="5429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средств резервного фонда в 2023 году (продолжение)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376419" y="254032"/>
            <a:ext cx="83010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kern="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929128"/>
              </p:ext>
            </p:extLst>
          </p:nvPr>
        </p:nvGraphicFramePr>
        <p:xfrm>
          <a:off x="251520" y="836712"/>
          <a:ext cx="8712969" cy="429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44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Направления расхода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Выделено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Израсходовано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приобретения и установки насосов на станции 2-го уровня подъема в п.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Сылва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347,17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347,17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5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проведения аварийного ремонта участка канализационного трубопровода в п.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Юго-Камский от здания по ул.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Советской, д.145 до КНС №2 по ул.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Кирова, д.1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1 002,29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1 002,29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5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аварийного ремонта участка сети электроснабжения,  обеспечивающей подачу питания к котельной в д.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Песьянка (от ТП №23 до котельной)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221,18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221,18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5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проведения работ для демеркуризации,</a:t>
                      </a:r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эвакуации ртутных отходов с целью последующего транспортирования и обезвреживания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157,34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157,34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утилизации биологических отходов (труп крупного рогатого скота в количестве 1 головы), обнаруженных вблизи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п.Новый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40,05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40,05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замены насосов канализационных в КНС № 2 по адресу: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п.Юго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-Камский, ул.Кирова,1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1 279,07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1 279,07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83D1E4E-C2D5-B8F7-F7A2-786A043900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146795"/>
              </p:ext>
            </p:extLst>
          </p:nvPr>
        </p:nvGraphicFramePr>
        <p:xfrm>
          <a:off x="251520" y="5127166"/>
          <a:ext cx="8712968" cy="1315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680">
                  <a:extLst>
                    <a:ext uri="{9D8B030D-6E8A-4147-A177-3AD203B41FA5}">
                      <a16:colId xmlns:a16="http://schemas.microsoft.com/office/drawing/2014/main" xmlns="" val="15944028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47267258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3985658896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Для проведения аварийно-восстановительных работ по ремонту кровли здания филиала </a:t>
                      </a:r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Курашимский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дом культуры МАУК "КДЦ "Квартет", расположенного по адресу : </a:t>
                      </a:r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с.Курашим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ул.Чурекова</a:t>
                      </a: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, д.2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6696,84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6696,84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21291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установки накопительной емкости с обвязкой трубопроводом для обеспечения бесперебойного водоснабжения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д.Петровка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392,27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392,27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738570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370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0394"/>
            <a:ext cx="8258175" cy="5429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Расходование средств резервного фонда в 2023 году (продолжение)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376419" y="254032"/>
            <a:ext cx="83010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kern="0" dirty="0">
              <a:solidFill>
                <a:prstClr val="black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976145"/>
              </p:ext>
            </p:extLst>
          </p:nvPr>
        </p:nvGraphicFramePr>
        <p:xfrm>
          <a:off x="179512" y="836712"/>
          <a:ext cx="8856985" cy="454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448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Направления расхода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Выделено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Израсходовано</a:t>
                      </a:r>
                    </a:p>
                  </a:txBody>
                  <a:tcPr anchor="ctr" anchorCtr="1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9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приобретения и установки насоса водопроводного в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каптажном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сооружении, расположенном в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п.Новый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92,81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92,81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6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замены насоса водопроводного</a:t>
                      </a:r>
                      <a:r>
                        <a:rPr lang="ru-RU" sz="1600" b="0" i="0" u="none" strike="noStrike" baseline="0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на артезианской скважине в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п.Усть-Пизя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323,71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323,71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4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проведения аварийного ремонта участка водопроводной сети от дома №35 до дома №9 по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ул.Коммунистическая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п.Сылва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602,79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effectLst/>
                          <a:latin typeface="Times New Roman"/>
                        </a:rPr>
                        <a:t>602,79</a:t>
                      </a:r>
                      <a:endParaRPr lang="ru-RU" sz="16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52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проведения работ по эвакуации неизвестного вещества (предположительно, ртути жидкой в таре), его временному складированию, идентификации с целью последующего обезвреживания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60,95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60,95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проведения аварийного ремонта участка сети канализационного трубопровода д.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Кондратово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между КК105 и КК106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56,02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56,02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выполнения работ по ликвидации аварийной ситуации (ремонту кровли) в здании МАОУ "Кондратовская средняя школа", расположенном по адресу: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д.Кондратово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,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ул.Карла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Маркса, д.1а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597,89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597,89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Для проведения аварийного ремонта участка сети канализационного трубопровода д. </a:t>
                      </a:r>
                      <a:r>
                        <a:rPr lang="ru-RU" sz="1600" b="0" i="0" u="none" strike="noStrike" dirty="0" err="1">
                          <a:effectLst/>
                          <a:latin typeface="Times New Roman"/>
                        </a:rPr>
                        <a:t>Кондратово</a:t>
                      </a:r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 между КК105 и КК106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510,00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effectLst/>
                          <a:latin typeface="Times New Roman"/>
                        </a:rPr>
                        <a:t>510,00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007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625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2800" b="1" dirty="0">
                <a:solidFill>
                  <a:schemeClr val="tx2"/>
                </a:solidFill>
                <a:effectLst/>
                <a:latin typeface="Times New Roman" pitchFamily="18" charset="0"/>
              </a:rPr>
              <a:t>Основные итоги исполнения расходов </a:t>
            </a:r>
            <a:br>
              <a:rPr lang="ru-RU" altLang="ru-RU" sz="2800" b="1" dirty="0">
                <a:solidFill>
                  <a:schemeClr val="tx2"/>
                </a:solidFill>
                <a:effectLst/>
                <a:latin typeface="Times New Roman" pitchFamily="18" charset="0"/>
              </a:rPr>
            </a:br>
            <a:r>
              <a:rPr lang="ru-RU" altLang="ru-RU" sz="2800" b="1" dirty="0">
                <a:solidFill>
                  <a:schemeClr val="tx2"/>
                </a:solidFill>
                <a:effectLst/>
                <a:latin typeface="Times New Roman" pitchFamily="18" charset="0"/>
              </a:rPr>
              <a:t>бюджета Пермского муниципального округа Пермского края за 2023 год</a:t>
            </a:r>
            <a:endParaRPr lang="ru-RU" altLang="ru-RU" sz="2800" dirty="0">
              <a:effectLst/>
            </a:endParaRPr>
          </a:p>
        </p:txBody>
      </p:sp>
      <p:sp>
        <p:nvSpPr>
          <p:cNvPr id="55299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628800"/>
            <a:ext cx="8640960" cy="4824536"/>
          </a:xfrm>
          <a:prstGeom prst="rect">
            <a:avLst/>
          </a:prstGeom>
          <a:noFill/>
        </p:spPr>
        <p:txBody>
          <a:bodyPr>
            <a:normAutofit fontScale="92500" lnSpcReduction="10000"/>
          </a:bodyPr>
          <a:lstStyle/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был сформирован в программной структуре, исполнялся на основе </a:t>
            </a:r>
            <a:b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муниципальных программ</a:t>
            </a: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реализованы основные направления и задачи налоговой и бюджетной политики  </a:t>
            </a:r>
            <a:b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года – обеспечено  стабильное исполнение бюджета Пермского муниципального округа Пермского края</a:t>
            </a: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по исполнению бюджета Пермского муниципального округа Пермского края осуществлялись в соответствии с бюджетным  законодательством и  требованиями,  утвержденными решением о бюджете</a:t>
            </a: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 плановый дефицит бюджета Пермского муниципального округа Пермского края, отсутствуют коммерческие заимствования</a:t>
            </a:r>
          </a:p>
          <a:p>
            <a:pPr algn="just"/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Пермского муниципального округа Пермского края по состоянию на 01.01.2024 отсутствует, муниципальные гарантии не представлялись</a:t>
            </a: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просроченная дебиторская и кредиторская задолженность  отсутствуют</a:t>
            </a:r>
          </a:p>
          <a:p>
            <a:pPr algn="just"/>
            <a:r>
              <a:rPr lang="ru-RU" alt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действующих расходных обязательств в полном объёме, включая реализацию задач, установленных в «майских» указах Президента Российской Федерации 2012 года</a:t>
            </a:r>
          </a:p>
          <a:p>
            <a:pPr algn="just"/>
            <a:r>
              <a:rPr lang="ru-RU" altLang="ru-RU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национальных и краевых проектах</a:t>
            </a:r>
            <a:endParaRPr lang="ru-RU" altLang="ru-RU" dirty="0"/>
          </a:p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196448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908720"/>
            <a:ext cx="7581900" cy="3124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altLang="ru-RU" sz="2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Контактная информация</a:t>
            </a:r>
            <a: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altLang="ru-RU" sz="1800" b="1" dirty="0">
                <a:solidFill>
                  <a:srgbClr val="424456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Финансово-экономическое управление администрации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Пермского муниципального округа Пермского края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Почтовый адрес: 614065, г. Пермь,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ул. Верхне-</a:t>
            </a:r>
            <a:r>
              <a:rPr lang="ru-RU" altLang="ru-RU" sz="1800" b="1" dirty="0" err="1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Муллинская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71,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часы работы: с 8-00 до 12-00 с 13-00 до 17-00,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телефон 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67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90</a:t>
            </a:r>
            <a:r>
              <a:rPr lang="en-US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296 26 51, </a:t>
            </a:r>
            <a:b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адрес электронной почты: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bud-feu@permsky.permkrai.ru</a:t>
            </a:r>
          </a:p>
          <a:p>
            <a:pPr algn="ctr">
              <a:buNone/>
            </a:pPr>
            <a:r>
              <a:rPr lang="ru-RU" altLang="ru-RU" sz="18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официальный сайт http://</a:t>
            </a:r>
            <a:r>
              <a:rPr lang="ru-RU" altLang="ru-RU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feu.permraion.ru/</a:t>
            </a:r>
            <a:endParaRPr lang="ru-RU" alt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57348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https://supportit.ru/img/contac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600400" cy="16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871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6661255"/>
              </p:ext>
            </p:extLst>
          </p:nvPr>
        </p:nvGraphicFramePr>
        <p:xfrm>
          <a:off x="179514" y="1688381"/>
          <a:ext cx="8712966" cy="44847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162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2878">
                <a:tc rowSpan="3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муниципальных образований Пермского края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 anchor="ctr"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5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Числен-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населения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 жителя,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Числен-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ность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населения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F7F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расчете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 жителя, </a:t>
                      </a:r>
                      <a:r>
                        <a:rPr lang="ru-RU" sz="16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6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7F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6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доходы*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21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Пермский ГО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1 027 157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51,5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1 026 912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27,0</a:t>
                      </a:r>
                      <a:endParaRPr lang="ru-RU" sz="18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55,4</a:t>
                      </a:r>
                      <a:endParaRPr lang="ru-RU" sz="18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2324">
                <a:tc>
                  <a:txBody>
                    <a:bodyPr/>
                    <a:lstStyle/>
                    <a:p>
                      <a:r>
                        <a:rPr lang="ru-RU" sz="20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г. Березники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148 978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18,6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47,6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147 365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21,4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48,0</a:t>
                      </a:r>
                      <a:endParaRPr lang="ru-RU" sz="18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3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Пермский МО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128 215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20,6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55,2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128 718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21,6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47,7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2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Соликамский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100 732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13,4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37,2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99 951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16,4</a:t>
                      </a:r>
                      <a:endParaRPr lang="ru-RU" sz="18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45,6</a:t>
                      </a:r>
                      <a:endParaRPr lang="ru-RU" sz="18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23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Чайковский 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94 467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40,5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93 785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15,3</a:t>
                      </a:r>
                      <a:endParaRPr lang="ru-RU" sz="18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46,0</a:t>
                      </a:r>
                      <a:endParaRPr lang="ru-RU" sz="1800" b="0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38886" y="260648"/>
            <a:ext cx="822960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3200" b="1" kern="0" dirty="0">
                <a:solidFill>
                  <a:srgbClr val="000000"/>
                </a:solidFill>
                <a:latin typeface="Times New Roman" pitchFamily="18" charset="0"/>
              </a:rPr>
              <a:t>Показатели доходов и расходов бюджетов муниципальных образований Пермского края на душу населения за 2022 - 2023 годы</a:t>
            </a:r>
            <a:endParaRPr lang="ru-RU" sz="27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1" y="6381436"/>
            <a:ext cx="3222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*налоговые и неналоговые доходы</a:t>
            </a:r>
          </a:p>
        </p:txBody>
      </p:sp>
    </p:spTree>
    <p:extLst>
      <p:ext uri="{BB962C8B-B14F-4D97-AF65-F5344CB8AC3E}">
        <p14:creationId xmlns:p14="http://schemas.microsoft.com/office/powerpoint/2010/main" val="2298442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5650" y="2492375"/>
            <a:ext cx="7581900" cy="3124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altLang="ru-RU" sz="4400" b="1"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57348" name="Нижний колонтитул 4"/>
          <p:cNvSpPr txBox="1">
            <a:spLocks noGrp="1"/>
          </p:cNvSpPr>
          <p:nvPr/>
        </p:nvSpPr>
        <p:spPr bwMode="auto">
          <a:xfrm>
            <a:off x="3071813" y="6357938"/>
            <a:ext cx="3352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b="0">
              <a:solidFill>
                <a:srgbClr val="045C75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448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80895939"/>
              </p:ext>
            </p:extLst>
          </p:nvPr>
        </p:nvGraphicFramePr>
        <p:xfrm>
          <a:off x="438886" y="2133600"/>
          <a:ext cx="8381587" cy="299500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728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55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30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7093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7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anchor="ctr">
                    <a:solidFill>
                      <a:srgbClr val="EDF7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anchor="ctr">
                    <a:solidFill>
                      <a:srgbClr val="EDF7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endParaRPr lang="ru-RU" sz="22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6 211,3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6 185,9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-25,4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99,6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22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6 389,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6 133, 9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- 256,0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96,0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3501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</a:t>
                      </a:r>
                      <a:r>
                        <a:rPr lang="ru-RU" sz="2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(-), профицит (+)</a:t>
                      </a:r>
                      <a:endParaRPr lang="ru-RU" sz="22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- 178,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000" b="1" baseline="0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52,0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ea typeface="Batang" panose="02030600000101010101" pitchFamily="18" charset="-127"/>
                          <a:cs typeface="Times New Roman" panose="02020603050405020304" pitchFamily="18" charset="0"/>
                        </a:rPr>
                        <a:t>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7504" y="306099"/>
            <a:ext cx="8856984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Пермского муниципального округа за 2023 год,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anose="02020603050405020304" pitchFamily="18" charset="0"/>
              </a:rPr>
              <a:t>млн. рублей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10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802425"/>
              </p:ext>
            </p:extLst>
          </p:nvPr>
        </p:nvGraphicFramePr>
        <p:xfrm>
          <a:off x="356440" y="1340768"/>
          <a:ext cx="841696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36431" y="116632"/>
            <a:ext cx="8856984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Исполнение бюджета Пермского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муниципального округа за 2023 год,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                                                                                                          млн. рублей</a:t>
            </a:r>
            <a:endParaRPr kumimoji="0" lang="ru-RU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204864"/>
            <a:ext cx="9140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-1,2%</a:t>
            </a:r>
          </a:p>
        </p:txBody>
      </p:sp>
    </p:spTree>
    <p:extLst>
      <p:ext uri="{BB962C8B-B14F-4D97-AF65-F5344CB8AC3E}">
        <p14:creationId xmlns:p14="http://schemas.microsoft.com/office/powerpoint/2010/main" val="427263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801344"/>
              </p:ext>
            </p:extLst>
          </p:nvPr>
        </p:nvGraphicFramePr>
        <p:xfrm>
          <a:off x="107504" y="116632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1150306"/>
              </p:ext>
            </p:extLst>
          </p:nvPr>
        </p:nvGraphicFramePr>
        <p:xfrm>
          <a:off x="-180528" y="1412776"/>
          <a:ext cx="8820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17439354"/>
              </p:ext>
            </p:extLst>
          </p:nvPr>
        </p:nvGraphicFramePr>
        <p:xfrm>
          <a:off x="539552" y="4437112"/>
          <a:ext cx="3960440" cy="234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4239199"/>
              </p:ext>
            </p:extLst>
          </p:nvPr>
        </p:nvGraphicFramePr>
        <p:xfrm>
          <a:off x="5004048" y="4293096"/>
          <a:ext cx="3782496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3728" y="199435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29,2 %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202" y="232439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12,2 %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202" y="299695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58,6 %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197971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33,4 %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0587" y="242375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0587" y="300352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54, 6%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241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23528" y="260648"/>
            <a:ext cx="8679040" cy="112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Налоговые и неналоговые доходы бюджета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Пермского муниципального округа за 2023 год</a:t>
            </a:r>
            <a:r>
              <a:rPr kumimoji="0" lang="ru-RU" sz="28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                                     </a:t>
            </a:r>
            <a:r>
              <a:rPr kumimoji="0" lang="ru-RU" sz="27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(без дополнительного норматива отчислений по НДФЛ)</a:t>
            </a:r>
            <a:endParaRPr kumimoji="0" lang="ru-RU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46922384"/>
              </p:ext>
            </p:extLst>
          </p:nvPr>
        </p:nvGraphicFramePr>
        <p:xfrm>
          <a:off x="285484" y="1515707"/>
          <a:ext cx="8424936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1547664" y="1684167"/>
            <a:ext cx="6120680" cy="855766"/>
          </a:xfrm>
          <a:prstGeom prst="straightConnector1">
            <a:avLst/>
          </a:prstGeom>
          <a:ln w="12700" cmpd="sng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0999795">
            <a:off x="6100463" y="1927383"/>
            <a:ext cx="106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+2,1%</a:t>
            </a:r>
          </a:p>
        </p:txBody>
      </p:sp>
      <p:sp>
        <p:nvSpPr>
          <p:cNvPr id="8" name="TextBox 7"/>
          <p:cNvSpPr txBox="1"/>
          <p:nvPr/>
        </p:nvSpPr>
        <p:spPr>
          <a:xfrm rot="21193539">
            <a:off x="1781952" y="19900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+15,2%</a:t>
            </a:r>
          </a:p>
        </p:txBody>
      </p:sp>
    </p:spTree>
    <p:extLst>
      <p:ext uri="{BB962C8B-B14F-4D97-AF65-F5344CB8AC3E}">
        <p14:creationId xmlns:p14="http://schemas.microsoft.com/office/powerpoint/2010/main" val="1204771925"/>
      </p:ext>
    </p:extLst>
  </p:cSld>
  <p:clrMapOvr>
    <a:masterClrMapping/>
  </p:clrMapOvr>
</p:sld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Городская">
    <a:majorFont>
      <a:latin typeface="Trebuchet MS"/>
      <a:ea typeface=""/>
      <a:cs typeface=""/>
      <a:font script="Jpan" typeface="HGｺﾞｼｯｸM"/>
      <a:font script="Hang" typeface="맑은 고딕"/>
      <a:font script="Hans" typeface="方正姚体"/>
      <a:font script="Hant" typeface="微軟正黑體"/>
      <a:font script="Arab" typeface="Tahoma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Georgia"/>
      <a:ea typeface=""/>
      <a:cs typeface=""/>
      <a:font script="Jpan" typeface="HG明朝B"/>
      <a:font script="Hang" typeface="맑은 고딕"/>
      <a:font script="Hans" typeface="宋体"/>
      <a:font script="Hant" typeface="新細明體"/>
      <a:font script="Arab" typeface="Arial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100000">
            <a:schemeClr val="phClr">
              <a:tint val="80000"/>
              <a:satMod val="250000"/>
            </a:schemeClr>
          </a:gs>
          <a:gs pos="60000">
            <a:schemeClr val="phClr">
              <a:shade val="38000"/>
              <a:satMod val="175000"/>
            </a:schemeClr>
          </a:gs>
          <a:gs pos="0">
            <a:schemeClr val="phClr">
              <a:shade val="30000"/>
              <a:satMod val="175000"/>
            </a:schemeClr>
          </a:gs>
        </a:gsLst>
        <a:lin ang="5400000" scaled="0"/>
      </a:gradFill>
      <a:blipFill>
        <a:blip xmlns:r="http://schemas.openxmlformats.org/officeDocument/2006/relationships" r:embed="rId1">
          <a:duotone>
            <a:schemeClr val="phClr">
              <a:shade val="48000"/>
            </a:schemeClr>
            <a:schemeClr val="phClr">
              <a:tint val="96000"/>
              <a:satMod val="150000"/>
            </a:schemeClr>
          </a:duotone>
        </a:blip>
        <a:tile tx="0" ty="0" sx="80000" sy="8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14035</TotalTime>
  <Words>3984</Words>
  <Application>Microsoft Office PowerPoint</Application>
  <PresentationFormat>Экран (4:3)</PresentationFormat>
  <Paragraphs>1060</Paragraphs>
  <Slides>50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52" baseType="lpstr"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Управленческая структура расходов бюджета, млн. рублей</vt:lpstr>
      <vt:lpstr>Презентация PowerPoint</vt:lpstr>
      <vt:lpstr>Исполнение бюджета в разрезе главных распорядителей бюджетных средств за 2023 год</vt:lpstr>
      <vt:lpstr>Реализация муниципальных программ в 2023 году </vt:lpstr>
      <vt:lpstr>Участие Пермского муниципального округа  в национальных проектах в 2023 году                                                                                тыс. руб.</vt:lpstr>
      <vt:lpstr>Участие Пермского муниципального округа  в национальных проектах в 2023 году                                                                   </vt:lpstr>
      <vt:lpstr>Участие Пермского муниципального округа  в национальных проектах в 2023 году</vt:lpstr>
      <vt:lpstr>Достижение целевых показателей по «указным» категориям работников бюджетной сфера МО в 2023 году</vt:lpstr>
      <vt:lpstr>Исполнение бюджета Пермского муниципального округа по расходам за 2023 год, тыс. руб.                                                                                                  </vt:lpstr>
      <vt:lpstr>Исполнение бюджетных ассигнований по группам видов расходов классификации расходов бюджета за 2023 г., млн. руб. </vt:lpstr>
      <vt:lpstr>Выполнение в 2023 году объемных показателей муниципальной услуги (работы)  Управления образования </vt:lpstr>
      <vt:lpstr>Выполнение в 2023 году объемных показателей муниципальной услуги (работы)  Управления по делам культуры, молодёжи и спорта</vt:lpstr>
      <vt:lpstr>Выполнение в 2023 году объемных показателей  муниципальной услуги (работы)  Управления по делам культуры, молодёжи и спорта (продолжение)</vt:lpstr>
      <vt:lpstr>Выполнение в 2023 году объемных показателей муниципальной услуги (работы)  Администрация</vt:lpstr>
      <vt:lpstr>Презентация PowerPoint</vt:lpstr>
      <vt:lpstr>Бюджетные инвестиции на строительство (реконструкцию)  и приобретение объектов общественной инфраструктуры  Пермского муниципального округа в 2023 году в разрезе источников</vt:lpstr>
      <vt:lpstr>Презентация PowerPoint</vt:lpstr>
      <vt:lpstr>Презентация PowerPoint</vt:lpstr>
      <vt:lpstr>Социальное обеспечение населения</vt:lpstr>
      <vt:lpstr>Динамика расходов дорожного фонда, млн. руб. </vt:lpstr>
      <vt:lpstr>Презентация PowerPoint</vt:lpstr>
      <vt:lpstr>Презентация PowerPoint</vt:lpstr>
      <vt:lpstr>Презентация PowerPoint</vt:lpstr>
      <vt:lpstr>Расходование средств резервного фонда в 2023 году</vt:lpstr>
      <vt:lpstr>Расходование средств резервного фонда в 2023 году (продолжение)</vt:lpstr>
      <vt:lpstr>Расходование средств резервного фонда в 2023 году (продолжение)</vt:lpstr>
      <vt:lpstr>Основные итоги исполнения расходов  бюджета Пермского муниципального округа Пермского края за 2023 год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feu21-01</dc:creator>
  <cp:lastModifiedBy>feu21-03</cp:lastModifiedBy>
  <cp:revision>798</cp:revision>
  <cp:lastPrinted>2024-05-08T09:48:09Z</cp:lastPrinted>
  <dcterms:created xsi:type="dcterms:W3CDTF">2018-04-12T10:07:47Z</dcterms:created>
  <dcterms:modified xsi:type="dcterms:W3CDTF">2024-05-08T11:12:33Z</dcterms:modified>
</cp:coreProperties>
</file>